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6" r:id="rId2"/>
    <p:sldId id="261" r:id="rId3"/>
    <p:sldId id="371" r:id="rId4"/>
    <p:sldId id="405" r:id="rId5"/>
    <p:sldId id="479" r:id="rId6"/>
    <p:sldId id="325" r:id="rId7"/>
    <p:sldId id="474" r:id="rId8"/>
    <p:sldId id="372" r:id="rId9"/>
    <p:sldId id="331" r:id="rId10"/>
    <p:sldId id="378" r:id="rId11"/>
    <p:sldId id="365" r:id="rId12"/>
    <p:sldId id="379" r:id="rId13"/>
    <p:sldId id="402" r:id="rId14"/>
    <p:sldId id="518" r:id="rId15"/>
    <p:sldId id="514" r:id="rId16"/>
    <p:sldId id="381" r:id="rId17"/>
    <p:sldId id="339" r:id="rId18"/>
    <p:sldId id="383" r:id="rId19"/>
    <p:sldId id="384" r:id="rId20"/>
    <p:sldId id="386" r:id="rId21"/>
    <p:sldId id="387" r:id="rId22"/>
    <p:sldId id="340" r:id="rId23"/>
    <p:sldId id="342" r:id="rId24"/>
    <p:sldId id="407" r:id="rId25"/>
    <p:sldId id="510" r:id="rId26"/>
    <p:sldId id="391" r:id="rId27"/>
    <p:sldId id="392" r:id="rId28"/>
    <p:sldId id="492" r:id="rId29"/>
    <p:sldId id="493" r:id="rId30"/>
    <p:sldId id="490" r:id="rId31"/>
    <p:sldId id="491" r:id="rId32"/>
    <p:sldId id="478" r:id="rId33"/>
    <p:sldId id="511" r:id="rId34"/>
    <p:sldId id="504" r:id="rId35"/>
    <p:sldId id="497" r:id="rId36"/>
    <p:sldId id="500" r:id="rId37"/>
    <p:sldId id="505" r:id="rId38"/>
    <p:sldId id="506" r:id="rId39"/>
    <p:sldId id="507" r:id="rId40"/>
    <p:sldId id="508" r:id="rId41"/>
    <p:sldId id="513" r:id="rId42"/>
    <p:sldId id="512" r:id="rId43"/>
    <p:sldId id="559" r:id="rId44"/>
    <p:sldId id="560" r:id="rId45"/>
    <p:sldId id="561" r:id="rId46"/>
    <p:sldId id="562" r:id="rId47"/>
    <p:sldId id="563" r:id="rId48"/>
    <p:sldId id="564" r:id="rId49"/>
    <p:sldId id="565" r:id="rId50"/>
    <p:sldId id="566" r:id="rId51"/>
    <p:sldId id="567" r:id="rId52"/>
    <p:sldId id="568" r:id="rId53"/>
    <p:sldId id="569" r:id="rId54"/>
    <p:sldId id="570" r:id="rId55"/>
    <p:sldId id="571" r:id="rId56"/>
    <p:sldId id="572" r:id="rId57"/>
    <p:sldId id="573" r:id="rId58"/>
    <p:sldId id="574" r:id="rId59"/>
    <p:sldId id="575" r:id="rId60"/>
    <p:sldId id="576" r:id="rId61"/>
    <p:sldId id="577" r:id="rId62"/>
    <p:sldId id="579" r:id="rId63"/>
    <p:sldId id="580" r:id="rId64"/>
    <p:sldId id="581" r:id="rId65"/>
    <p:sldId id="582" r:id="rId66"/>
    <p:sldId id="583" r:id="rId67"/>
    <p:sldId id="584" r:id="rId68"/>
    <p:sldId id="585" r:id="rId69"/>
    <p:sldId id="586" r:id="rId70"/>
    <p:sldId id="482" r:id="rId71"/>
  </p:sldIdLst>
  <p:sldSz cx="12192000" cy="6858000"/>
  <p:notesSz cx="6858000" cy="9144000"/>
  <p:custDataLst>
    <p:tags r:id="rId73"/>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54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6A8ED"/>
    <a:srgbClr val="F5C1A9"/>
    <a:srgbClr val="EAF1FC"/>
    <a:srgbClr val="E5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5" autoAdjust="0"/>
    <p:restoredTop sz="89409" autoAdjust="0"/>
  </p:normalViewPr>
  <p:slideViewPr>
    <p:cSldViewPr snapToGrid="0" showGuides="1">
      <p:cViewPr varScale="1">
        <p:scale>
          <a:sx n="88" d="100"/>
          <a:sy n="88" d="100"/>
        </p:scale>
        <p:origin x="648" y="76"/>
      </p:cViewPr>
      <p:guideLst>
        <p:guide orient="horz" pos="3541"/>
        <p:guide pos="384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0FBA16C9-9C3D-4AA8-8B9D-81E91423E57B}" type="slidenum">
              <a:rPr lang="zh-CN" altLang="en-US"/>
              <a:t>‹#›</a:t>
            </a:fld>
            <a:endParaRPr lang="en-US" altLang="zh-CN"/>
          </a:p>
        </p:txBody>
      </p:sp>
    </p:spTree>
    <p:extLst>
      <p:ext uri="{BB962C8B-B14F-4D97-AF65-F5344CB8AC3E}">
        <p14:creationId xmlns:p14="http://schemas.microsoft.com/office/powerpoint/2010/main" val="2651377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1FAADB-0656-4E42-8A05-AD82724F152F}" type="slidenum">
              <a:rPr lang="zh-CN" altLang="en-US" smtClean="0"/>
              <a:t>1</a:t>
            </a:fld>
            <a:endParaRPr lang="zh-CN" altLang="en-US" smtClean="0"/>
          </a:p>
        </p:txBody>
      </p:sp>
      <p:sp>
        <p:nvSpPr>
          <p:cNvPr id="5122" name="Rectangle 2"/>
          <p:cNvSpPr>
            <a:spLocks noGrp="1" noRot="1" noChangeAspect="1" noChangeArrowheads="1" noTextEdit="1"/>
          </p:cNvSpPr>
          <p:nvPr>
            <p:ph type="sldImg" idx="4294967295"/>
          </p:nvPr>
        </p:nvSpPr>
        <p:spPr>
          <a:xfrm>
            <a:off x="381000" y="685800"/>
            <a:ext cx="6096000" cy="3429000"/>
          </a:xfrm>
        </p:spPr>
      </p:sp>
      <p:sp>
        <p:nvSpPr>
          <p:cNvPr id="5123" name="Rectangle 3"/>
          <p:cNvSpPr>
            <a:spLocks noGrp="1" noChangeArrowheads="1"/>
          </p:cNvSpPr>
          <p:nvPr>
            <p:ph type="body" idx="4294967295"/>
          </p:nvPr>
        </p:nvSpPr>
        <p:spPr/>
        <p:txBody>
          <a:bodyPr/>
          <a:lstStyle/>
          <a:p>
            <a:pPr eaLnBrk="1" hangingPunct="1"/>
            <a:endParaRPr lang="en-GB" altLang="zh-CN" smtClean="0"/>
          </a:p>
        </p:txBody>
      </p:sp>
    </p:spTree>
    <p:extLst>
      <p:ext uri="{BB962C8B-B14F-4D97-AF65-F5344CB8AC3E}">
        <p14:creationId xmlns:p14="http://schemas.microsoft.com/office/powerpoint/2010/main" val="508156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27993E7-20C9-4E31-925A-38EBD137330F}" type="slidenum">
              <a:rPr lang="zh-CN" altLang="en-US" smtClean="0"/>
              <a:t>15</a:t>
            </a:fld>
            <a:endParaRPr lang="zh-CN" altLang="en-US" smtClean="0"/>
          </a:p>
        </p:txBody>
      </p:sp>
      <p:sp>
        <p:nvSpPr>
          <p:cNvPr id="31746" name="Rectangle 2"/>
          <p:cNvSpPr>
            <a:spLocks noGrp="1" noRot="1" noChangeAspect="1" noChangeArrowheads="1" noTextEdit="1"/>
          </p:cNvSpPr>
          <p:nvPr>
            <p:ph type="sldImg" idx="4294967295"/>
          </p:nvPr>
        </p:nvSpPr>
        <p:spPr>
          <a:xfrm>
            <a:off x="381000" y="685800"/>
            <a:ext cx="6096000" cy="3429000"/>
          </a:xfrm>
        </p:spPr>
      </p:sp>
      <p:sp>
        <p:nvSpPr>
          <p:cNvPr id="31747" name="Rectangle 3"/>
          <p:cNvSpPr>
            <a:spLocks noGrp="1" noChangeArrowheads="1"/>
          </p:cNvSpPr>
          <p:nvPr>
            <p:ph type="body" idx="4294967295"/>
          </p:nvPr>
        </p:nvSpPr>
        <p:spPr/>
        <p:txBody>
          <a:bodyPr/>
          <a:lstStyle/>
          <a:p>
            <a:pPr eaLnBrk="1" hangingPunct="1"/>
            <a:endParaRPr lang="en-IE" altLang="zh-CN" smtClean="0"/>
          </a:p>
        </p:txBody>
      </p:sp>
    </p:spTree>
    <p:extLst>
      <p:ext uri="{BB962C8B-B14F-4D97-AF65-F5344CB8AC3E}">
        <p14:creationId xmlns:p14="http://schemas.microsoft.com/office/powerpoint/2010/main" val="1312436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69B588-9B6C-485C-BC6A-321688840D48}" type="slidenum">
              <a:rPr lang="zh-CN" altLang="en-US" smtClean="0"/>
              <a:t>17</a:t>
            </a:fld>
            <a:endParaRPr lang="zh-CN" altLang="en-US" smtClean="0"/>
          </a:p>
        </p:txBody>
      </p:sp>
      <p:sp>
        <p:nvSpPr>
          <p:cNvPr id="37890" name="Rectangle 2"/>
          <p:cNvSpPr>
            <a:spLocks noGrp="1" noRot="1" noChangeAspect="1" noChangeArrowheads="1" noTextEdit="1"/>
          </p:cNvSpPr>
          <p:nvPr>
            <p:ph type="sldImg" idx="4294967295"/>
          </p:nvPr>
        </p:nvSpPr>
        <p:spPr>
          <a:xfrm>
            <a:off x="381000" y="685800"/>
            <a:ext cx="6096000" cy="3429000"/>
          </a:xfrm>
        </p:spPr>
      </p:sp>
      <p:sp>
        <p:nvSpPr>
          <p:cNvPr id="37891" name="Rectangle 3"/>
          <p:cNvSpPr>
            <a:spLocks noGrp="1" noChangeArrowheads="1"/>
          </p:cNvSpPr>
          <p:nvPr>
            <p:ph type="body" idx="4294967295"/>
          </p:nvPr>
        </p:nvSpPr>
        <p:spPr/>
        <p:txBody>
          <a:bodyPr/>
          <a:lstStyle/>
          <a:p>
            <a:pPr eaLnBrk="1" hangingPunct="1"/>
            <a:endParaRPr lang="en-IE" altLang="zh-CN" smtClean="0"/>
          </a:p>
        </p:txBody>
      </p:sp>
    </p:spTree>
    <p:extLst>
      <p:ext uri="{BB962C8B-B14F-4D97-AF65-F5344CB8AC3E}">
        <p14:creationId xmlns:p14="http://schemas.microsoft.com/office/powerpoint/2010/main" val="4279792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9857CC-3D52-461A-9570-8FFF23A623AA}" type="slidenum">
              <a:rPr lang="zh-CN" altLang="en-US" smtClean="0"/>
              <a:t>22</a:t>
            </a:fld>
            <a:endParaRPr lang="zh-CN" altLang="en-US" smtClean="0"/>
          </a:p>
        </p:txBody>
      </p:sp>
      <p:sp>
        <p:nvSpPr>
          <p:cNvPr id="44034" name="Rectangle 2"/>
          <p:cNvSpPr>
            <a:spLocks noGrp="1" noRot="1" noChangeAspect="1" noChangeArrowheads="1" noTextEdit="1"/>
          </p:cNvSpPr>
          <p:nvPr>
            <p:ph type="sldImg" idx="4294967295"/>
          </p:nvPr>
        </p:nvSpPr>
        <p:spPr>
          <a:xfrm>
            <a:off x="381000" y="685800"/>
            <a:ext cx="6096000" cy="3429000"/>
          </a:xfrm>
        </p:spPr>
      </p:sp>
      <p:sp>
        <p:nvSpPr>
          <p:cNvPr id="44035" name="Rectangle 3"/>
          <p:cNvSpPr>
            <a:spLocks noGrp="1" noChangeArrowheads="1"/>
          </p:cNvSpPr>
          <p:nvPr>
            <p:ph type="body" idx="4294967295"/>
          </p:nvPr>
        </p:nvSpPr>
        <p:spPr/>
        <p:txBody>
          <a:bodyPr/>
          <a:lstStyle/>
          <a:p>
            <a:pPr eaLnBrk="1" hangingPunct="1"/>
            <a:endParaRPr lang="en-IE" altLang="zh-CN" smtClean="0"/>
          </a:p>
        </p:txBody>
      </p:sp>
    </p:spTree>
    <p:extLst>
      <p:ext uri="{BB962C8B-B14F-4D97-AF65-F5344CB8AC3E}">
        <p14:creationId xmlns:p14="http://schemas.microsoft.com/office/powerpoint/2010/main" val="1326279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888A7B-EB56-4EC6-9595-9CC86CF807AA}" type="slidenum">
              <a:rPr lang="zh-CN" altLang="en-US" smtClean="0"/>
              <a:t>23</a:t>
            </a:fld>
            <a:endParaRPr lang="zh-CN" altLang="en-US" smtClean="0"/>
          </a:p>
        </p:txBody>
      </p:sp>
      <p:sp>
        <p:nvSpPr>
          <p:cNvPr id="47106" name="Rectangle 2"/>
          <p:cNvSpPr>
            <a:spLocks noGrp="1" noRot="1" noChangeAspect="1" noChangeArrowheads="1" noTextEdit="1"/>
          </p:cNvSpPr>
          <p:nvPr>
            <p:ph type="sldImg" idx="4294967295"/>
          </p:nvPr>
        </p:nvSpPr>
        <p:spPr>
          <a:xfrm>
            <a:off x="381000" y="685800"/>
            <a:ext cx="6096000" cy="3429000"/>
          </a:xfrm>
        </p:spPr>
      </p:sp>
      <p:sp>
        <p:nvSpPr>
          <p:cNvPr id="47107" name="Rectangle 3"/>
          <p:cNvSpPr>
            <a:spLocks noGrp="1" noChangeArrowheads="1"/>
          </p:cNvSpPr>
          <p:nvPr>
            <p:ph type="body" idx="4294967295"/>
          </p:nvPr>
        </p:nvSpPr>
        <p:spPr/>
        <p:txBody>
          <a:bodyPr/>
          <a:lstStyle/>
          <a:p>
            <a:pPr eaLnBrk="1" hangingPunct="1"/>
            <a:endParaRPr lang="en-IE" altLang="zh-CN" smtClean="0"/>
          </a:p>
        </p:txBody>
      </p:sp>
    </p:spTree>
    <p:extLst>
      <p:ext uri="{BB962C8B-B14F-4D97-AF65-F5344CB8AC3E}">
        <p14:creationId xmlns:p14="http://schemas.microsoft.com/office/powerpoint/2010/main" val="249337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A22424E-3F93-4565-8AC8-F3C4E895B88A}" type="slidenum">
              <a:rPr lang="zh-CN" altLang="en-US" smtClean="0"/>
              <a:t>24</a:t>
            </a:fld>
            <a:endParaRPr lang="zh-CN" altLang="en-US" smtClean="0"/>
          </a:p>
        </p:txBody>
      </p:sp>
      <p:sp>
        <p:nvSpPr>
          <p:cNvPr id="49154" name="Rectangle 2"/>
          <p:cNvSpPr>
            <a:spLocks noGrp="1" noRot="1" noChangeAspect="1" noChangeArrowheads="1" noTextEdit="1"/>
          </p:cNvSpPr>
          <p:nvPr>
            <p:ph type="sldImg" idx="4294967295"/>
          </p:nvPr>
        </p:nvSpPr>
        <p:spPr>
          <a:xfrm>
            <a:off x="381000" y="685800"/>
            <a:ext cx="6096000" cy="3429000"/>
          </a:xfrm>
        </p:spPr>
      </p:sp>
      <p:sp>
        <p:nvSpPr>
          <p:cNvPr id="49155" name="Rectangle 3"/>
          <p:cNvSpPr>
            <a:spLocks noGrp="1" noChangeArrowheads="1"/>
          </p:cNvSpPr>
          <p:nvPr>
            <p:ph type="body" idx="4294967295"/>
          </p:nvPr>
        </p:nvSpPr>
        <p:spPr/>
        <p:txBody>
          <a:bodyPr/>
          <a:lstStyle/>
          <a:p>
            <a:pPr eaLnBrk="1" hangingPunct="1"/>
            <a:endParaRPr lang="en-IE" altLang="zh-CN" smtClean="0"/>
          </a:p>
        </p:txBody>
      </p:sp>
    </p:spTree>
    <p:extLst>
      <p:ext uri="{BB962C8B-B14F-4D97-AF65-F5344CB8AC3E}">
        <p14:creationId xmlns:p14="http://schemas.microsoft.com/office/powerpoint/2010/main" val="3036010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2746B5-3D21-4084-B0FB-0F9516139915}" type="slidenum">
              <a:rPr lang="zh-CN" altLang="en-US" smtClean="0"/>
              <a:t>25</a:t>
            </a:fld>
            <a:endParaRPr lang="zh-CN" altLang="en-US" smtClean="0"/>
          </a:p>
        </p:txBody>
      </p:sp>
      <p:sp>
        <p:nvSpPr>
          <p:cNvPr id="51202" name="Rectangle 2"/>
          <p:cNvSpPr>
            <a:spLocks noGrp="1" noRot="1" noChangeAspect="1" noChangeArrowheads="1" noTextEdit="1"/>
          </p:cNvSpPr>
          <p:nvPr>
            <p:ph type="sldImg" idx="4294967295"/>
          </p:nvPr>
        </p:nvSpPr>
        <p:spPr>
          <a:xfrm>
            <a:off x="381000" y="685800"/>
            <a:ext cx="6096000" cy="3429000"/>
          </a:xfrm>
        </p:spPr>
      </p:sp>
      <p:sp>
        <p:nvSpPr>
          <p:cNvPr id="51203" name="Rectangle 3"/>
          <p:cNvSpPr>
            <a:spLocks noGrp="1" noChangeArrowheads="1"/>
          </p:cNvSpPr>
          <p:nvPr>
            <p:ph type="body" idx="4294967295"/>
          </p:nvPr>
        </p:nvSpPr>
        <p:spPr/>
        <p:txBody>
          <a:bodyPr/>
          <a:lstStyle/>
          <a:p>
            <a:pPr eaLnBrk="1" hangingPunct="1"/>
            <a:endParaRPr lang="en-IE" altLang="zh-CN" smtClean="0"/>
          </a:p>
        </p:txBody>
      </p:sp>
    </p:spTree>
    <p:extLst>
      <p:ext uri="{BB962C8B-B14F-4D97-AF65-F5344CB8AC3E}">
        <p14:creationId xmlns:p14="http://schemas.microsoft.com/office/powerpoint/2010/main" val="3221885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FBA16C9-9C3D-4AA8-8B9D-81E91423E57B}" type="slidenum">
              <a:rPr lang="zh-CN" altLang="en-US" smtClean="0"/>
              <a:t>28</a:t>
            </a:fld>
            <a:endParaRPr lang="en-US" altLang="zh-CN"/>
          </a:p>
        </p:txBody>
      </p:sp>
    </p:spTree>
    <p:extLst>
      <p:ext uri="{BB962C8B-B14F-4D97-AF65-F5344CB8AC3E}">
        <p14:creationId xmlns:p14="http://schemas.microsoft.com/office/powerpoint/2010/main" val="454777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ACB16A-E224-4C94-B6A6-FFBD84F47910}" type="slidenum">
              <a:rPr lang="zh-CN" altLang="en-US" smtClean="0"/>
              <a:t>30</a:t>
            </a:fld>
            <a:endParaRPr lang="zh-CN" altLang="en-US" smtClean="0"/>
          </a:p>
        </p:txBody>
      </p:sp>
      <p:sp>
        <p:nvSpPr>
          <p:cNvPr id="57346" name="Rectangle 2"/>
          <p:cNvSpPr>
            <a:spLocks noGrp="1" noRot="1" noChangeAspect="1" noChangeArrowheads="1" noTextEdit="1"/>
          </p:cNvSpPr>
          <p:nvPr>
            <p:ph type="sldImg" idx="4294967295"/>
          </p:nvPr>
        </p:nvSpPr>
        <p:spPr>
          <a:xfrm>
            <a:off x="381000" y="685800"/>
            <a:ext cx="6096000" cy="3429000"/>
          </a:xfrm>
        </p:spPr>
      </p:sp>
      <p:sp>
        <p:nvSpPr>
          <p:cNvPr id="57347" name="Rectangle 3"/>
          <p:cNvSpPr>
            <a:spLocks noGrp="1" noChangeArrowheads="1"/>
          </p:cNvSpPr>
          <p:nvPr>
            <p:ph type="body" idx="4294967295"/>
          </p:nvPr>
        </p:nvSpPr>
        <p:spPr/>
        <p:txBody>
          <a:bodyPr/>
          <a:lstStyle/>
          <a:p>
            <a:pPr eaLnBrk="1" hangingPunct="1"/>
            <a:endParaRPr lang="en-US" altLang="ja-JP" smtClean="0"/>
          </a:p>
        </p:txBody>
      </p:sp>
    </p:spTree>
    <p:extLst>
      <p:ext uri="{BB962C8B-B14F-4D97-AF65-F5344CB8AC3E}">
        <p14:creationId xmlns:p14="http://schemas.microsoft.com/office/powerpoint/2010/main" val="1310452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D07A4F-DAE0-40CA-AE16-C9BB0B671324}" type="slidenum">
              <a:rPr lang="zh-CN" altLang="en-US" smtClean="0"/>
              <a:t>31</a:t>
            </a:fld>
            <a:endParaRPr lang="zh-CN" altLang="en-US" smtClean="0"/>
          </a:p>
        </p:txBody>
      </p:sp>
      <p:sp>
        <p:nvSpPr>
          <p:cNvPr id="59394" name="Rectangle 2"/>
          <p:cNvSpPr>
            <a:spLocks noGrp="1" noRot="1" noChangeAspect="1" noChangeArrowheads="1" noTextEdit="1"/>
          </p:cNvSpPr>
          <p:nvPr>
            <p:ph type="sldImg" idx="4294967295"/>
          </p:nvPr>
        </p:nvSpPr>
        <p:spPr>
          <a:xfrm>
            <a:off x="381000" y="682625"/>
            <a:ext cx="6070600" cy="3414713"/>
          </a:xfrm>
        </p:spPr>
      </p:sp>
      <p:sp>
        <p:nvSpPr>
          <p:cNvPr id="59395" name="Rectangle 3"/>
          <p:cNvSpPr>
            <a:spLocks noGrp="1" noChangeArrowheads="1"/>
          </p:cNvSpPr>
          <p:nvPr>
            <p:ph type="body" idx="4294967295"/>
          </p:nvPr>
        </p:nvSpPr>
        <p:spPr>
          <a:xfrm>
            <a:off x="890588" y="4324350"/>
            <a:ext cx="5048250" cy="4170363"/>
          </a:xfrm>
        </p:spPr>
        <p:txBody>
          <a:bodyPr/>
          <a:lstStyle/>
          <a:p>
            <a:pPr eaLnBrk="1" hangingPunct="1"/>
            <a:endParaRPr lang="en-US" altLang="ja-JP" b="1" smtClean="0"/>
          </a:p>
        </p:txBody>
      </p:sp>
    </p:spTree>
    <p:extLst>
      <p:ext uri="{BB962C8B-B14F-4D97-AF65-F5344CB8AC3E}">
        <p14:creationId xmlns:p14="http://schemas.microsoft.com/office/powerpoint/2010/main" val="3252070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5ECB61-5D1F-4D3A-8AF1-E932903FA251}" type="slidenum">
              <a:rPr lang="zh-CN" altLang="en-US" smtClean="0"/>
              <a:t>32</a:t>
            </a:fld>
            <a:endParaRPr lang="zh-CN" altLang="en-US" smtClean="0"/>
          </a:p>
        </p:txBody>
      </p:sp>
      <p:sp>
        <p:nvSpPr>
          <p:cNvPr id="61442" name="Rectangle 2"/>
          <p:cNvSpPr>
            <a:spLocks noGrp="1" noRot="1" noChangeAspect="1" noChangeArrowheads="1" noTextEdit="1"/>
          </p:cNvSpPr>
          <p:nvPr>
            <p:ph type="sldImg" idx="4294967295"/>
          </p:nvPr>
        </p:nvSpPr>
        <p:spPr>
          <a:xfrm>
            <a:off x="381000" y="685800"/>
            <a:ext cx="6096000" cy="3429000"/>
          </a:xfrm>
        </p:spPr>
      </p:sp>
      <p:sp>
        <p:nvSpPr>
          <p:cNvPr id="61443" name="Rectangle 3"/>
          <p:cNvSpPr>
            <a:spLocks noGrp="1" noChangeArrowheads="1"/>
          </p:cNvSpPr>
          <p:nvPr>
            <p:ph type="body" idx="4294967295"/>
          </p:nvPr>
        </p:nvSpPr>
        <p:spPr/>
        <p:txBody>
          <a:bodyPr/>
          <a:lstStyle/>
          <a:p>
            <a:pPr eaLnBrk="1" hangingPunct="1"/>
            <a:endParaRPr lang="en-IE" altLang="zh-CN" smtClean="0"/>
          </a:p>
        </p:txBody>
      </p:sp>
    </p:spTree>
    <p:extLst>
      <p:ext uri="{BB962C8B-B14F-4D97-AF65-F5344CB8AC3E}">
        <p14:creationId xmlns:p14="http://schemas.microsoft.com/office/powerpoint/2010/main" val="2445078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3761AF-A435-4C38-9A39-0BCFBF97C009}" type="slidenum">
              <a:rPr lang="zh-CN" altLang="en-US" smtClean="0"/>
              <a:t>2</a:t>
            </a:fld>
            <a:endParaRPr lang="zh-CN" altLang="en-US" smtClean="0"/>
          </a:p>
        </p:txBody>
      </p:sp>
      <p:sp>
        <p:nvSpPr>
          <p:cNvPr id="7170" name="Rectangle 2"/>
          <p:cNvSpPr>
            <a:spLocks noGrp="1" noRot="1" noChangeAspect="1" noChangeArrowheads="1" noTextEdit="1"/>
          </p:cNvSpPr>
          <p:nvPr>
            <p:ph type="sldImg" idx="4294967295"/>
          </p:nvPr>
        </p:nvSpPr>
        <p:spPr>
          <a:xfrm>
            <a:off x="381000" y="685800"/>
            <a:ext cx="6096000" cy="3429000"/>
          </a:xfrm>
        </p:spPr>
      </p:sp>
      <p:sp>
        <p:nvSpPr>
          <p:cNvPr id="7171" name="Rectangle 3"/>
          <p:cNvSpPr>
            <a:spLocks noGrp="1" noChangeArrowheads="1"/>
          </p:cNvSpPr>
          <p:nvPr>
            <p:ph type="body" idx="4294967295"/>
          </p:nvPr>
        </p:nvSpPr>
        <p:spPr/>
        <p:txBody>
          <a:bodyPr/>
          <a:lstStyle/>
          <a:p>
            <a:pPr eaLnBrk="1" hangingPunct="1"/>
            <a:endParaRPr lang="en-GB" altLang="zh-CN" smtClean="0"/>
          </a:p>
        </p:txBody>
      </p:sp>
    </p:spTree>
    <p:extLst>
      <p:ext uri="{BB962C8B-B14F-4D97-AF65-F5344CB8AC3E}">
        <p14:creationId xmlns:p14="http://schemas.microsoft.com/office/powerpoint/2010/main" val="1134786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FBA16C9-9C3D-4AA8-8B9D-81E91423E57B}" type="slidenum">
              <a:rPr lang="zh-CN" altLang="en-US" smtClean="0"/>
              <a:t>40</a:t>
            </a:fld>
            <a:endParaRPr lang="en-US" altLang="zh-CN"/>
          </a:p>
        </p:txBody>
      </p:sp>
    </p:spTree>
    <p:extLst>
      <p:ext uri="{BB962C8B-B14F-4D97-AF65-F5344CB8AC3E}">
        <p14:creationId xmlns:p14="http://schemas.microsoft.com/office/powerpoint/2010/main" val="2736749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FBA16C9-9C3D-4AA8-8B9D-81E91423E57B}" type="slidenum">
              <a:rPr lang="zh-CN" altLang="en-US" smtClean="0"/>
              <a:t>53</a:t>
            </a:fld>
            <a:endParaRPr lang="en-US" altLang="zh-CN"/>
          </a:p>
        </p:txBody>
      </p:sp>
    </p:spTree>
    <p:extLst>
      <p:ext uri="{BB962C8B-B14F-4D97-AF65-F5344CB8AC3E}">
        <p14:creationId xmlns:p14="http://schemas.microsoft.com/office/powerpoint/2010/main" val="1813927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FBA16C9-9C3D-4AA8-8B9D-81E91423E57B}" type="slidenum">
              <a:rPr lang="zh-CN" altLang="en-US" smtClean="0"/>
              <a:t>69</a:t>
            </a:fld>
            <a:endParaRPr lang="en-US" altLang="zh-CN"/>
          </a:p>
        </p:txBody>
      </p:sp>
    </p:spTree>
    <p:extLst>
      <p:ext uri="{BB962C8B-B14F-4D97-AF65-F5344CB8AC3E}">
        <p14:creationId xmlns:p14="http://schemas.microsoft.com/office/powerpoint/2010/main" val="45929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CB871E-5B0B-42DC-95AC-12563BA74914}" type="slidenum">
              <a:rPr lang="zh-CN" altLang="en-US" smtClean="0"/>
              <a:t>6</a:t>
            </a:fld>
            <a:endParaRPr lang="zh-CN" altLang="en-US" smtClean="0"/>
          </a:p>
        </p:txBody>
      </p:sp>
      <p:sp>
        <p:nvSpPr>
          <p:cNvPr id="14338" name="Rectangle 2"/>
          <p:cNvSpPr>
            <a:spLocks noGrp="1" noRot="1" noChangeAspect="1" noChangeArrowheads="1" noTextEdit="1"/>
          </p:cNvSpPr>
          <p:nvPr>
            <p:ph type="sldImg" idx="4294967295"/>
          </p:nvPr>
        </p:nvSpPr>
        <p:spPr>
          <a:xfrm>
            <a:off x="381000" y="685800"/>
            <a:ext cx="6096000" cy="3429000"/>
          </a:xfrm>
        </p:spPr>
      </p:sp>
      <p:sp>
        <p:nvSpPr>
          <p:cNvPr id="14339" name="Rectangle 3"/>
          <p:cNvSpPr>
            <a:spLocks noGrp="1" noChangeArrowheads="1"/>
          </p:cNvSpPr>
          <p:nvPr>
            <p:ph type="body" idx="4294967295"/>
          </p:nvPr>
        </p:nvSpPr>
        <p:spPr/>
        <p:txBody>
          <a:bodyPr/>
          <a:lstStyle/>
          <a:p>
            <a:pPr eaLnBrk="1" hangingPunct="1"/>
            <a:endParaRPr lang="en-GB" altLang="zh-CN" smtClean="0"/>
          </a:p>
        </p:txBody>
      </p:sp>
    </p:spTree>
    <p:extLst>
      <p:ext uri="{BB962C8B-B14F-4D97-AF65-F5344CB8AC3E}">
        <p14:creationId xmlns:p14="http://schemas.microsoft.com/office/powerpoint/2010/main" val="3540076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1953D6-3E1A-4F4F-9E08-078092F0D25A}" type="slidenum">
              <a:rPr lang="zh-CN" altLang="en-US" smtClean="0"/>
              <a:t>7</a:t>
            </a:fld>
            <a:endParaRPr lang="zh-CN" altLang="en-US" smtClean="0"/>
          </a:p>
        </p:txBody>
      </p:sp>
      <p:sp>
        <p:nvSpPr>
          <p:cNvPr id="16386" name="Rectangle 2"/>
          <p:cNvSpPr>
            <a:spLocks noGrp="1" noRot="1" noChangeAspect="1" noChangeArrowheads="1" noTextEdit="1"/>
          </p:cNvSpPr>
          <p:nvPr>
            <p:ph type="sldImg" idx="4294967295"/>
          </p:nvPr>
        </p:nvSpPr>
        <p:spPr>
          <a:xfrm>
            <a:off x="381000" y="685800"/>
            <a:ext cx="6096000" cy="3429000"/>
          </a:xfrm>
        </p:spPr>
      </p:sp>
      <p:sp>
        <p:nvSpPr>
          <p:cNvPr id="16387" name="Rectangle 3"/>
          <p:cNvSpPr>
            <a:spLocks noGrp="1" noChangeArrowheads="1"/>
          </p:cNvSpPr>
          <p:nvPr>
            <p:ph type="body" idx="4294967295"/>
          </p:nvPr>
        </p:nvSpPr>
        <p:spPr/>
        <p:txBody>
          <a:bodyPr/>
          <a:lstStyle/>
          <a:p>
            <a:pPr eaLnBrk="1" hangingPunct="1"/>
            <a:endParaRPr lang="en-GB" altLang="zh-CN" smtClean="0"/>
          </a:p>
        </p:txBody>
      </p:sp>
    </p:spTree>
    <p:extLst>
      <p:ext uri="{BB962C8B-B14F-4D97-AF65-F5344CB8AC3E}">
        <p14:creationId xmlns:p14="http://schemas.microsoft.com/office/powerpoint/2010/main" val="305377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364B36-6DCD-4D40-9EF7-6BBCA60126FA}" type="slidenum">
              <a:rPr lang="zh-CN" altLang="en-US" smtClean="0"/>
              <a:t>9</a:t>
            </a:fld>
            <a:endParaRPr lang="zh-CN" altLang="en-US" smtClean="0"/>
          </a:p>
        </p:txBody>
      </p:sp>
      <p:sp>
        <p:nvSpPr>
          <p:cNvPr id="19458" name="Rectangle 2"/>
          <p:cNvSpPr>
            <a:spLocks noGrp="1" noRot="1" noChangeAspect="1" noChangeArrowheads="1" noTextEdit="1"/>
          </p:cNvSpPr>
          <p:nvPr>
            <p:ph type="sldImg" idx="4294967295"/>
          </p:nvPr>
        </p:nvSpPr>
        <p:spPr>
          <a:xfrm>
            <a:off x="381000" y="685800"/>
            <a:ext cx="6096000" cy="3429000"/>
          </a:xfrm>
        </p:spPr>
      </p:sp>
      <p:sp>
        <p:nvSpPr>
          <p:cNvPr id="19459" name="Rectangle 3"/>
          <p:cNvSpPr>
            <a:spLocks noGrp="1" noChangeArrowheads="1"/>
          </p:cNvSpPr>
          <p:nvPr>
            <p:ph type="body" idx="4294967295"/>
          </p:nvPr>
        </p:nvSpPr>
        <p:spPr/>
        <p:txBody>
          <a:bodyPr/>
          <a:lstStyle/>
          <a:p>
            <a:pPr eaLnBrk="1" hangingPunct="1"/>
            <a:endParaRPr lang="en-IE" altLang="zh-CN" smtClean="0"/>
          </a:p>
        </p:txBody>
      </p:sp>
    </p:spTree>
    <p:extLst>
      <p:ext uri="{BB962C8B-B14F-4D97-AF65-F5344CB8AC3E}">
        <p14:creationId xmlns:p14="http://schemas.microsoft.com/office/powerpoint/2010/main" val="418527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FBA16C9-9C3D-4AA8-8B9D-81E91423E57B}" type="slidenum">
              <a:rPr lang="zh-CN" altLang="en-US" smtClean="0"/>
              <a:t>10</a:t>
            </a:fld>
            <a:endParaRPr lang="en-US" altLang="zh-CN"/>
          </a:p>
        </p:txBody>
      </p:sp>
    </p:spTree>
    <p:extLst>
      <p:ext uri="{BB962C8B-B14F-4D97-AF65-F5344CB8AC3E}">
        <p14:creationId xmlns:p14="http://schemas.microsoft.com/office/powerpoint/2010/main" val="259826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ChangeArrowheads="1" noTextEdit="1"/>
          </p:cNvSpPr>
          <p:nvPr>
            <p:ph type="sldImg" idx="4294967295"/>
          </p:nvPr>
        </p:nvSpPr>
        <p:spPr>
          <a:xfrm>
            <a:off x="381000" y="685800"/>
            <a:ext cx="6096000" cy="3429000"/>
          </a:xfrm>
        </p:spPr>
      </p:sp>
      <p:sp>
        <p:nvSpPr>
          <p:cNvPr id="22530" name="备注占位符 2"/>
          <p:cNvSpPr>
            <a:spLocks noGrp="1" noChangeArrowheads="1"/>
          </p:cNvSpPr>
          <p:nvPr>
            <p:ph type="body" idx="4294967295"/>
          </p:nvPr>
        </p:nvSpPr>
        <p:spPr/>
        <p:txBody>
          <a:bodyPr/>
          <a:lstStyle/>
          <a:p>
            <a:r>
              <a:rPr lang="zh-CN" altLang="en-US" smtClean="0"/>
              <a:t>实际图像中的边缘不会和边缘模型一模一样。但是差不多。像这幅图像，头部</a:t>
            </a:r>
            <a:r>
              <a:rPr lang="en-US" altLang="zh-CN" smtClean="0"/>
              <a:t>CT</a:t>
            </a:r>
            <a:r>
              <a:rPr lang="zh-CN" altLang="en-US" smtClean="0"/>
              <a:t>的一个切片。上面</a:t>
            </a:r>
            <a:r>
              <a:rPr lang="en-US" altLang="zh-CN" smtClean="0"/>
              <a:t>3</a:t>
            </a:r>
            <a:r>
              <a:rPr lang="zh-CN" altLang="en-US" smtClean="0"/>
              <a:t>种边缘模型都可以找到，骨头（阶梯型）、肌肉（斜坡型）、耳朵（弹性软骨，屋顶型）</a:t>
            </a:r>
          </a:p>
        </p:txBody>
      </p:sp>
      <p:sp>
        <p:nvSpPr>
          <p:cNvPr id="2253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B99EED-5AC9-4661-A7AA-718A376EF38A}" type="slidenum">
              <a:rPr lang="en-US" altLang="zh-CN" smtClean="0"/>
              <a:t>11</a:t>
            </a:fld>
            <a:endParaRPr lang="en-US" altLang="zh-CN" smtClean="0"/>
          </a:p>
        </p:txBody>
      </p:sp>
    </p:spTree>
    <p:extLst>
      <p:ext uri="{BB962C8B-B14F-4D97-AF65-F5344CB8AC3E}">
        <p14:creationId xmlns:p14="http://schemas.microsoft.com/office/powerpoint/2010/main" val="296797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A85B804-CA4A-47F1-8900-EA6F9E8C5426}" type="slidenum">
              <a:rPr lang="zh-CN" altLang="en-US" smtClean="0"/>
              <a:t>13</a:t>
            </a:fld>
            <a:endParaRPr lang="zh-CN" altLang="en-US" smtClean="0"/>
          </a:p>
        </p:txBody>
      </p:sp>
      <p:sp>
        <p:nvSpPr>
          <p:cNvPr id="27650" name="Rectangle 2"/>
          <p:cNvSpPr>
            <a:spLocks noGrp="1" noRot="1" noChangeAspect="1" noChangeArrowheads="1" noTextEdit="1"/>
          </p:cNvSpPr>
          <p:nvPr>
            <p:ph type="sldImg" idx="4294967295"/>
          </p:nvPr>
        </p:nvSpPr>
        <p:spPr>
          <a:xfrm>
            <a:off x="381000" y="685800"/>
            <a:ext cx="6096000" cy="3429000"/>
          </a:xfrm>
        </p:spPr>
      </p:sp>
      <p:sp>
        <p:nvSpPr>
          <p:cNvPr id="27651" name="Rectangle 3"/>
          <p:cNvSpPr>
            <a:spLocks noGrp="1" noChangeArrowheads="1"/>
          </p:cNvSpPr>
          <p:nvPr>
            <p:ph type="body" idx="4294967295"/>
          </p:nvPr>
        </p:nvSpPr>
        <p:spPr/>
        <p:txBody>
          <a:bodyPr/>
          <a:lstStyle/>
          <a:p>
            <a:pPr eaLnBrk="1" hangingPunct="1"/>
            <a:endParaRPr lang="en-GB" altLang="zh-CN" smtClean="0"/>
          </a:p>
        </p:txBody>
      </p:sp>
    </p:spTree>
    <p:extLst>
      <p:ext uri="{BB962C8B-B14F-4D97-AF65-F5344CB8AC3E}">
        <p14:creationId xmlns:p14="http://schemas.microsoft.com/office/powerpoint/2010/main" val="522756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FEF732-BD8F-49C2-8CC7-CE340A508511}" type="slidenum">
              <a:rPr lang="zh-CN" altLang="en-US" smtClean="0"/>
              <a:t>14</a:t>
            </a:fld>
            <a:endParaRPr lang="zh-CN" altLang="en-US" smtClean="0"/>
          </a:p>
        </p:txBody>
      </p:sp>
      <p:sp>
        <p:nvSpPr>
          <p:cNvPr id="33794" name="Rectangle 2"/>
          <p:cNvSpPr>
            <a:spLocks noGrp="1" noRot="1" noChangeAspect="1" noChangeArrowheads="1" noTextEdit="1"/>
          </p:cNvSpPr>
          <p:nvPr>
            <p:ph type="sldImg" idx="4294967295"/>
          </p:nvPr>
        </p:nvSpPr>
        <p:spPr>
          <a:xfrm>
            <a:off x="381000" y="685800"/>
            <a:ext cx="6096000" cy="3429000"/>
          </a:xfrm>
        </p:spPr>
      </p:sp>
      <p:sp>
        <p:nvSpPr>
          <p:cNvPr id="33795" name="Rectangle 3"/>
          <p:cNvSpPr>
            <a:spLocks noGrp="1" noChangeArrowheads="1"/>
          </p:cNvSpPr>
          <p:nvPr>
            <p:ph type="body" idx="4294967295"/>
          </p:nvPr>
        </p:nvSpPr>
        <p:spPr/>
        <p:txBody>
          <a:bodyPr/>
          <a:lstStyle/>
          <a:p>
            <a:pPr eaLnBrk="1" hangingPunct="1"/>
            <a:endParaRPr lang="en-IE" altLang="zh-CN" smtClean="0"/>
          </a:p>
        </p:txBody>
      </p:sp>
    </p:spTree>
    <p:extLst>
      <p:ext uri="{BB962C8B-B14F-4D97-AF65-F5344CB8AC3E}">
        <p14:creationId xmlns:p14="http://schemas.microsoft.com/office/powerpoint/2010/main" val="33005381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l="7692"/>
          <a:stretch>
            <a:fillRect/>
          </a:stretch>
        </p:blipFill>
        <p:spPr>
          <a:xfrm>
            <a:off x="0" y="0"/>
            <a:ext cx="4988560" cy="6858000"/>
          </a:xfrm>
          <a:prstGeom prst="rect">
            <a:avLst/>
          </a:prstGeom>
        </p:spPr>
      </p:pic>
      <p:sp>
        <p:nvSpPr>
          <p:cNvPr id="2" name="Title 1"/>
          <p:cNvSpPr>
            <a:spLocks noGrp="1"/>
          </p:cNvSpPr>
          <p:nvPr>
            <p:ph type="ctrTitle"/>
          </p:nvPr>
        </p:nvSpPr>
        <p:spPr>
          <a:xfrm>
            <a:off x="2830286" y="1929584"/>
            <a:ext cx="9056915" cy="1672454"/>
          </a:xfrm>
        </p:spPr>
        <p:txBody>
          <a:bodyPr anchor="b">
            <a:normAutofit/>
          </a:bodyPr>
          <a:lstStyle>
            <a:lvl1pPr algn="ctr" rtl="0" fontAlgn="auto">
              <a:lnSpc>
                <a:spcPct val="90000"/>
              </a:lnSpc>
              <a:spcBef>
                <a:spcPct val="0"/>
              </a:spcBef>
              <a:spcAft>
                <a:spcPts val="0"/>
              </a:spcAft>
              <a:defRPr lang="en-US" sz="4400"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2830286" y="3689124"/>
            <a:ext cx="9056915" cy="1655762"/>
          </a:xfrm>
        </p:spPr>
        <p:txBody>
          <a:bodyPr>
            <a:normAutofit/>
          </a:bodyPr>
          <a:lstStyle>
            <a:lvl1pPr marL="0" indent="0" algn="ctr" rtl="0" fontAlgn="base">
              <a:lnSpc>
                <a:spcPct val="90000"/>
              </a:lnSpc>
              <a:spcBef>
                <a:spcPts val="1000"/>
              </a:spcBef>
              <a:spcAft>
                <a:spcPct val="0"/>
              </a:spcAft>
              <a:buFont typeface="Arial" panose="020B0604020202020204" pitchFamily="34" charset="0"/>
              <a:buNone/>
              <a:defRPr lang="en-US" sz="2700" kern="1200" dirty="0">
                <a:solidFill>
                  <a:schemeClr val="tx1"/>
                </a:solidFill>
                <a:latin typeface="+mn-lt"/>
                <a:ea typeface="宋体" panose="02010600030101010101" pitchFamily="2"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452879"/>
            <a:ext cx="2628900" cy="472408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838200" y="1452879"/>
            <a:ext cx="7734300" cy="472408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30927" y="0"/>
            <a:ext cx="8107676" cy="1055077"/>
          </a:xfrm>
        </p:spPr>
        <p:txBody>
          <a:bodyPr>
            <a:normAutofit/>
          </a:bodyPr>
          <a:lstStyle>
            <a:lvl1pPr algn="l" rtl="0" eaLnBrk="1" fontAlgn="base" hangingPunct="1">
              <a:spcBef>
                <a:spcPct val="0"/>
              </a:spcBef>
              <a:spcAft>
                <a:spcPct val="0"/>
              </a:spcAft>
              <a:defRPr 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50006" y="1236344"/>
            <a:ext cx="11235593" cy="4778375"/>
          </a:xfrm>
        </p:spPr>
        <p:txBody>
          <a:bodyPr/>
          <a:lstStyle>
            <a:lvl2pPr marL="800100" indent="-342900">
              <a:buFont typeface="Wingdings" panose="05000000000000000000" pitchFamily="2" charset="2"/>
              <a:buChar char="n"/>
              <a:defRPr/>
            </a:lvl2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日期占位符 6"/>
          <p:cNvSpPr>
            <a:spLocks noGrp="1"/>
          </p:cNvSpPr>
          <p:nvPr>
            <p:ph type="dt" sz="half" idx="10"/>
          </p:nvPr>
        </p:nvSpPr>
        <p:spPr/>
        <p:txBody>
          <a:bodyPr/>
          <a:lstStyle/>
          <a:p>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2" name="直接连接符 11"/>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50007" y="0"/>
            <a:ext cx="7603393" cy="1055077"/>
          </a:xfrm>
        </p:spPr>
        <p:txBody>
          <a:bodyPr anchor="ctr" anchorCtr="0">
            <a:normAutofit/>
          </a:bodyPr>
          <a:lstStyle>
            <a:lvl1pPr>
              <a:defRPr sz="28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直接连接符 6"/>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50007" y="1"/>
            <a:ext cx="7923433" cy="1055076"/>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0" name="直接连接符 9"/>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6" name="直接连接符 5"/>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cxnSp>
        <p:nvCxnSpPr>
          <p:cNvPr id="5" name="直接连接符 4"/>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11672" cy="1055077"/>
          </a:xfrm>
        </p:spPr>
        <p:txBody>
          <a:bodyPr anchor="ctr" anchorCtr="0">
            <a:normAutofit/>
          </a:bodyPr>
          <a:lstStyle>
            <a:lvl1pPr>
              <a:defRPr sz="28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50008" y="0"/>
            <a:ext cx="7862472" cy="1055077"/>
          </a:xfrm>
        </p:spPr>
        <p:txBody>
          <a:bodyPr anchor="ctr" anchorCtr="0">
            <a:normAutofit/>
          </a:bodyPr>
          <a:lstStyle>
            <a:lvl1pPr>
              <a:defRPr sz="28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直接连接符 7"/>
          <p:cNvCxnSpPr/>
          <p:nvPr/>
        </p:nvCxnSpPr>
        <p:spPr>
          <a:xfrm>
            <a:off x="550007" y="1055077"/>
            <a:ext cx="1115255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9000" t="-1000" b="-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4"/>
          <a:stretch>
            <a:fillRect/>
          </a:stretch>
        </p:blipFill>
        <p:spPr>
          <a:xfrm>
            <a:off x="0" y="1"/>
            <a:ext cx="4105848" cy="6858957"/>
          </a:xfrm>
          <a:prstGeom prst="rect">
            <a:avLst/>
          </a:prstGeom>
        </p:spPr>
      </p:pic>
      <p:sp>
        <p:nvSpPr>
          <p:cNvPr id="2" name="Title Placeholder 1"/>
          <p:cNvSpPr>
            <a:spLocks noGrp="1"/>
          </p:cNvSpPr>
          <p:nvPr>
            <p:ph type="title"/>
          </p:nvPr>
        </p:nvSpPr>
        <p:spPr>
          <a:xfrm>
            <a:off x="401955" y="1"/>
            <a:ext cx="7953913" cy="105507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272452" y="6356350"/>
            <a:ext cx="2743200" cy="365125"/>
          </a:xfrm>
          <a:prstGeom prst="rect">
            <a:avLst/>
          </a:prstGeom>
        </p:spPr>
        <p:txBody>
          <a:bodyPr vert="horz" lIns="91440" tIns="45720" rIns="91440" bIns="45720" rtlCol="0" anchor="ctr"/>
          <a:lstStyle>
            <a:lvl1pPr algn="r" rtl="0" eaLnBrk="1" fontAlgn="base" hangingPunct="1">
              <a:spcBef>
                <a:spcPct val="0"/>
              </a:spcBef>
              <a:spcAft>
                <a:spcPct val="0"/>
              </a:spcAft>
              <a:defRPr lang="en-US" sz="2000" kern="1200" smtClean="0">
                <a:solidFill>
                  <a:schemeClr val="accent1">
                    <a:lumMod val="50000"/>
                  </a:schemeClr>
                </a:solidFill>
                <a:latin typeface="微软雅黑" panose="020B0503020204020204" pitchFamily="34" charset="-122"/>
                <a:ea typeface="微软雅黑" panose="020B0503020204020204" pitchFamily="34" charset="-122"/>
                <a:cs typeface="+mn-cs"/>
              </a:defRPr>
            </a:lvl1pPr>
          </a:lstStyle>
          <a:p>
            <a:fld id="{48F63A3B-78C7-47BE-AE5E-E10140E04643}" type="slidenum">
              <a:rPr lang="en-US" smtClean="0"/>
              <a:t>‹#›</a:t>
            </a:fld>
            <a:endParaRPr lang="en-US" dirty="0"/>
          </a:p>
        </p:txBody>
      </p:sp>
      <p:pic>
        <p:nvPicPr>
          <p:cNvPr id="8" name="图片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48246" y="230188"/>
            <a:ext cx="3298222" cy="60965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fontAlgn="base" latinLnBrk="0" hangingPunct="1">
        <a:lnSpc>
          <a:spcPct val="90000"/>
        </a:lnSpc>
        <a:spcBef>
          <a:spcPct val="0"/>
        </a:spcBef>
        <a:spcAft>
          <a:spcPct val="0"/>
        </a:spcAft>
        <a:buNone/>
        <a:defRPr lang="en-US" altLang="en-US" sz="2800" kern="1200" dirty="0">
          <a:solidFill>
            <a:schemeClr val="tx1"/>
          </a:solidFill>
          <a:latin typeface="微软雅黑" panose="020B0503020204020204" pitchFamily="34" charset="-122"/>
          <a:ea typeface="微软雅黑" panose="020B0503020204020204" pitchFamily="34" charset="-122"/>
          <a:cs typeface="+mn-cs"/>
        </a:defRPr>
      </a:lvl1pPr>
    </p:titleStyle>
    <p:bodyStyle>
      <a:lvl1pPr marL="0" indent="0" algn="l" defTabSz="914400" rtl="0" eaLnBrk="1" latinLnBrk="0" hangingPunct="1">
        <a:lnSpc>
          <a:spcPct val="90000"/>
        </a:lnSpc>
        <a:spcBef>
          <a:spcPts val="1000"/>
        </a:spcBef>
        <a:buClr>
          <a:schemeClr val="accent1">
            <a:lumMod val="75000"/>
          </a:schemeClr>
        </a:buClr>
        <a:buFont typeface="Wingdings" panose="05000000000000000000" pitchFamily="2" charset="2"/>
        <a:buNone/>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1pPr>
      <a:lvl2pPr marL="9144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4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2pPr>
      <a:lvl3pPr marL="1371600" indent="-4572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20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3pPr>
      <a:lvl4pPr marL="17145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4pPr>
      <a:lvl5pPr marL="2171700" indent="-342900" algn="l" defTabSz="914400" rtl="0" eaLnBrk="1" latinLnBrk="0" hangingPunct="1">
        <a:lnSpc>
          <a:spcPct val="90000"/>
        </a:lnSpc>
        <a:spcBef>
          <a:spcPts val="500"/>
        </a:spcBef>
        <a:buClr>
          <a:schemeClr val="accent1">
            <a:lumMod val="75000"/>
          </a:schemeClr>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2.wmf"/><Relationship Id="rId3" Type="http://schemas.openxmlformats.org/officeDocument/2006/relationships/notesSlide" Target="../notesSlides/notesSlide8.xml"/><Relationship Id="rId7" Type="http://schemas.openxmlformats.org/officeDocument/2006/relationships/image" Target="../media/image19.emf"/><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21.emf"/><Relationship Id="rId5" Type="http://schemas.openxmlformats.org/officeDocument/2006/relationships/image" Target="../media/image18.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3.wmf"/><Relationship Id="rId3" Type="http://schemas.openxmlformats.org/officeDocument/2006/relationships/tags" Target="../tags/tag4.xml"/><Relationship Id="rId7" Type="http://schemas.openxmlformats.org/officeDocument/2006/relationships/oleObject" Target="../embeddings/oleObject11.bin"/><Relationship Id="rId12" Type="http://schemas.openxmlformats.org/officeDocument/2006/relationships/oleObject" Target="../embeddings/oleObject12.bin"/><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notesSlide" Target="../notesSlides/notesSlide17.xml"/><Relationship Id="rId11" Type="http://schemas.openxmlformats.org/officeDocument/2006/relationships/image" Target="../media/image46.png"/><Relationship Id="rId5" Type="http://schemas.openxmlformats.org/officeDocument/2006/relationships/slideLayout" Target="../slideLayouts/slideLayout2.xml"/><Relationship Id="rId10" Type="http://schemas.openxmlformats.org/officeDocument/2006/relationships/image" Target="../media/image45.png"/><Relationship Id="rId4" Type="http://schemas.openxmlformats.org/officeDocument/2006/relationships/tags" Target="../tags/tag5.xml"/><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tags" Target="../tags/tag7.xml"/><Relationship Id="rId7" Type="http://schemas.openxmlformats.org/officeDocument/2006/relationships/oleObject" Target="../embeddings/oleObject13.bin"/><Relationship Id="rId12" Type="http://schemas.openxmlformats.org/officeDocument/2006/relationships/image" Target="../media/image50.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notesSlide" Target="../notesSlides/notesSlide18.xml"/><Relationship Id="rId11" Type="http://schemas.openxmlformats.org/officeDocument/2006/relationships/image" Target="../media/image49.png"/><Relationship Id="rId5" Type="http://schemas.openxmlformats.org/officeDocument/2006/relationships/slideLayout" Target="../slideLayouts/slideLayout2.xml"/><Relationship Id="rId10" Type="http://schemas.openxmlformats.org/officeDocument/2006/relationships/image" Target="../media/image48.png"/><Relationship Id="rId4" Type="http://schemas.openxmlformats.org/officeDocument/2006/relationships/tags" Target="../tags/tag8.xml"/><Relationship Id="rId9" Type="http://schemas.openxmlformats.org/officeDocument/2006/relationships/oleObject" Target="../embeddings/oleObject14.bin"/><Relationship Id="rId1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5.wmf"/><Relationship Id="rId5" Type="http://schemas.openxmlformats.org/officeDocument/2006/relationships/oleObject" Target="../embeddings/oleObject16.bin"/><Relationship Id="rId4" Type="http://schemas.openxmlformats.org/officeDocument/2006/relationships/image" Target="../media/image54.wmf"/></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9.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image" Target="../media/image66.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oleObject" Target="../embeddings/oleObject21.bin"/><Relationship Id="rId2" Type="http://schemas.openxmlformats.org/officeDocument/2006/relationships/slideLayout" Target="../slideLayouts/slideLayout2.xml"/><Relationship Id="rId16" Type="http://schemas.openxmlformats.org/officeDocument/2006/relationships/oleObject" Target="../embeddings/oleObject23.bin"/><Relationship Id="rId1" Type="http://schemas.openxmlformats.org/officeDocument/2006/relationships/vmlDrawing" Target="../drawings/vmlDrawing7.vml"/><Relationship Id="rId6" Type="http://schemas.openxmlformats.org/officeDocument/2006/relationships/image" Target="../media/image63.wmf"/><Relationship Id="rId11" Type="http://schemas.openxmlformats.org/officeDocument/2006/relationships/image" Target="../media/image65.wmf"/><Relationship Id="rId5" Type="http://schemas.openxmlformats.org/officeDocument/2006/relationships/oleObject" Target="../embeddings/oleObject18.bin"/><Relationship Id="rId15" Type="http://schemas.openxmlformats.org/officeDocument/2006/relationships/image" Target="../media/image67.wmf"/><Relationship Id="rId10" Type="http://schemas.openxmlformats.org/officeDocument/2006/relationships/oleObject" Target="../embeddings/oleObject20.bin"/><Relationship Id="rId4" Type="http://schemas.openxmlformats.org/officeDocument/2006/relationships/image" Target="../media/image62.wmf"/><Relationship Id="rId9" Type="http://schemas.openxmlformats.org/officeDocument/2006/relationships/image" Target="../media/image68.png"/><Relationship Id="rId14" Type="http://schemas.openxmlformats.org/officeDocument/2006/relationships/oleObject" Target="../embeddings/oleObject22.bin"/></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5.wmf"/><Relationship Id="rId4" Type="http://schemas.openxmlformats.org/officeDocument/2006/relationships/oleObject" Target="../embeddings/oleObject24.bin"/></Relationships>
</file>

<file path=ppt/slides/_rels/slide51.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62.wmf"/><Relationship Id="rId4" Type="http://schemas.openxmlformats.org/officeDocument/2006/relationships/oleObject" Target="../embeddings/oleObject25.bin"/></Relationships>
</file>

<file path=ppt/slides/_rels/slide52.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4.wmf"/><Relationship Id="rId5" Type="http://schemas.openxmlformats.org/officeDocument/2006/relationships/oleObject" Target="../embeddings/oleObject27.bin"/><Relationship Id="rId4" Type="http://schemas.openxmlformats.org/officeDocument/2006/relationships/image" Target="../media/image73.wmf"/></Relationships>
</file>

<file path=ppt/slides/_rels/slide55.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11.vml"/><Relationship Id="rId6" Type="http://schemas.openxmlformats.org/officeDocument/2006/relationships/image" Target="../media/image77.wmf"/><Relationship Id="rId5" Type="http://schemas.openxmlformats.org/officeDocument/2006/relationships/oleObject" Target="../embeddings/oleObject28.bin"/><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12.vml"/><Relationship Id="rId6" Type="http://schemas.openxmlformats.org/officeDocument/2006/relationships/image" Target="../media/image77.wmf"/><Relationship Id="rId5" Type="http://schemas.openxmlformats.org/officeDocument/2006/relationships/oleObject" Target="../embeddings/oleObject29.bin"/><Relationship Id="rId4" Type="http://schemas.openxmlformats.org/officeDocument/2006/relationships/image" Target="../media/image79.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png"/><Relationship Id="rId4" Type="http://schemas.openxmlformats.org/officeDocument/2006/relationships/oleObject" Target="../embeddings/oleObject1.bin"/><Relationship Id="rId9"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88.wmf"/><Relationship Id="rId4" Type="http://schemas.openxmlformats.org/officeDocument/2006/relationships/oleObject" Target="../embeddings/oleObject30.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88.wmf"/></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xli\misc\talks\pupil.avi" TargetMode="External"/><Relationship Id="rId1" Type="http://schemas.microsoft.com/office/2007/relationships/media" Target="file:///C:\xli\misc\talks\pupil.avi" TargetMode="Externa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dirty="0"/>
              <a:t>Digital Image Processing</a:t>
            </a:r>
            <a:br>
              <a:rPr lang="en-US" altLang="zh-CN" dirty="0"/>
            </a:br>
            <a:r>
              <a:rPr lang="en-US" altLang="zh-CN" dirty="0"/>
              <a:t>Technologies &amp; Applications</a:t>
            </a:r>
            <a:endParaRPr lang="zh-CN" altLang="en-US" dirty="0"/>
          </a:p>
        </p:txBody>
      </p:sp>
      <p:sp>
        <p:nvSpPr>
          <p:cNvPr id="4098" name="Rectangle 3"/>
          <p:cNvSpPr>
            <a:spLocks noGrp="1" noChangeArrowheads="1"/>
          </p:cNvSpPr>
          <p:nvPr>
            <p:ph type="subTitle" idx="1"/>
          </p:nvPr>
        </p:nvSpPr>
        <p:spPr/>
        <p:txBody>
          <a:bodyPr/>
          <a:lstStyle/>
          <a:p>
            <a:r>
              <a:rPr lang="en-IE" altLang="zh-CN" dirty="0" smtClean="0"/>
              <a:t>Image Segmentation</a:t>
            </a:r>
            <a:endParaRPr lang="en-US" altLang="zh-CN" dirty="0" smtClean="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Edge </a:t>
            </a:r>
            <a:r>
              <a:rPr lang="en-US" altLang="zh-CN" dirty="0" smtClean="0"/>
              <a:t>Detection</a:t>
            </a:r>
            <a:endParaRPr lang="zh-CN" altLang="en-US" dirty="0"/>
          </a:p>
        </p:txBody>
      </p:sp>
      <p:sp>
        <p:nvSpPr>
          <p:cNvPr id="3" name="内容占位符 2"/>
          <p:cNvSpPr>
            <a:spLocks noGrp="1"/>
          </p:cNvSpPr>
          <p:nvPr>
            <p:ph idx="1"/>
          </p:nvPr>
        </p:nvSpPr>
        <p:spPr>
          <a:xfrm>
            <a:off x="571777" y="1140783"/>
            <a:ext cx="11235593" cy="2712201"/>
          </a:xfrm>
        </p:spPr>
        <p:txBody>
          <a:bodyPr/>
          <a:lstStyle/>
          <a:p>
            <a:pPr lvl="0" algn="just" fontAlgn="base">
              <a:lnSpc>
                <a:spcPct val="110000"/>
              </a:lnSpc>
              <a:spcBef>
                <a:spcPct val="0"/>
              </a:spcBef>
              <a:spcAft>
                <a:spcPct val="0"/>
              </a:spcAft>
              <a:buClr>
                <a:schemeClr val="accent2"/>
              </a:buClr>
              <a:buFont typeface="Wingdings" panose="05000000000000000000" pitchFamily="2" charset="2"/>
              <a:buChar char="n"/>
            </a:pPr>
            <a:r>
              <a:rPr lang="en-US" altLang="zh-CN" sz="2600" dirty="0">
                <a:solidFill>
                  <a:prstClr val="black"/>
                </a:solidFill>
                <a:latin typeface="Arial" panose="020B0604020202020204" pitchFamily="34" charset="0"/>
                <a:ea typeface="宋体" panose="02010600030101010101" pitchFamily="2" charset="-122"/>
                <a:cs typeface="+mn-cs"/>
              </a:rPr>
              <a:t>The most common approach for detecting meaningful discontinuities in gray level</a:t>
            </a:r>
            <a:r>
              <a:rPr lang="en-US" altLang="zh-CN" sz="2600" dirty="0" smtClean="0">
                <a:solidFill>
                  <a:prstClr val="black"/>
                </a:solidFill>
                <a:latin typeface="Arial" panose="020B0604020202020204" pitchFamily="34" charset="0"/>
                <a:ea typeface="宋体" panose="02010600030101010101" pitchFamily="2" charset="-122"/>
                <a:cs typeface="+mn-cs"/>
              </a:rPr>
              <a:t>.</a:t>
            </a:r>
          </a:p>
          <a:p>
            <a:pPr algn="just" fontAlgn="base">
              <a:lnSpc>
                <a:spcPct val="110000"/>
              </a:lnSpc>
              <a:spcBef>
                <a:spcPct val="0"/>
              </a:spcBef>
              <a:spcAft>
                <a:spcPct val="0"/>
              </a:spcAft>
              <a:buClr>
                <a:schemeClr val="accent2"/>
              </a:buClr>
              <a:buFont typeface="Wingdings" panose="05000000000000000000" pitchFamily="2" charset="2"/>
              <a:buChar char="n"/>
            </a:pPr>
            <a:r>
              <a:rPr lang="en-IE" altLang="zh-CN" sz="2600" dirty="0">
                <a:solidFill>
                  <a:prstClr val="black"/>
                </a:solidFill>
                <a:latin typeface="Arial" panose="020B0604020202020204" pitchFamily="34" charset="0"/>
                <a:ea typeface="宋体" panose="02010600030101010101" pitchFamily="2" charset="-122"/>
                <a:cs typeface="+mn-cs"/>
              </a:rPr>
              <a:t>An edge is a set of connected pixels that lie on the boundary between two regions</a:t>
            </a:r>
          </a:p>
          <a:p>
            <a:pPr lvl="0" algn="just" fontAlgn="base">
              <a:lnSpc>
                <a:spcPct val="110000"/>
              </a:lnSpc>
              <a:spcBef>
                <a:spcPct val="0"/>
              </a:spcBef>
              <a:spcAft>
                <a:spcPct val="0"/>
              </a:spcAft>
              <a:buClr>
                <a:schemeClr val="accent2"/>
              </a:buClr>
              <a:buFont typeface="Wingdings" panose="05000000000000000000" pitchFamily="2" charset="2"/>
              <a:buChar char="n"/>
            </a:pPr>
            <a:endParaRPr lang="en-US" altLang="zh-CN" sz="2600" dirty="0">
              <a:solidFill>
                <a:prstClr val="black"/>
              </a:solidFill>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10</a:t>
            </a:fld>
            <a:endParaRPr lang="en-US" dirty="0"/>
          </a:p>
        </p:txBody>
      </p:sp>
      <p:sp>
        <p:nvSpPr>
          <p:cNvPr id="5" name="矩形 4"/>
          <p:cNvSpPr/>
          <p:nvPr/>
        </p:nvSpPr>
        <p:spPr>
          <a:xfrm>
            <a:off x="1239478" y="4980643"/>
            <a:ext cx="2492375" cy="831850"/>
          </a:xfrm>
          <a:prstGeom prst="rect">
            <a:avLst/>
          </a:prstGeom>
        </p:spPr>
        <p:txBody>
          <a:bodyPr wrap="none">
            <a:spAutoFit/>
          </a:bodyPr>
          <a:lstStyle/>
          <a:p>
            <a:pPr algn="ctr" eaLnBrk="0" hangingPunct="0">
              <a:defRPr/>
            </a:pPr>
            <a:r>
              <a:rPr lang="en-US" altLang="zh-CN" sz="2400" dirty="0">
                <a:latin typeface="+mn-lt"/>
                <a:ea typeface="黑体" panose="02010609060101010101" charset="-122"/>
              </a:rPr>
              <a:t>Step edge</a:t>
            </a:r>
          </a:p>
          <a:p>
            <a:pPr algn="ctr" eaLnBrk="0" hangingPunct="0">
              <a:defRPr/>
            </a:pPr>
            <a:r>
              <a:rPr lang="zh-CN" altLang="en-US" sz="2400" dirty="0">
                <a:latin typeface="+mn-lt"/>
                <a:ea typeface="黑体" panose="02010609060101010101" charset="-122"/>
              </a:rPr>
              <a:t> （阶梯型边缘）</a:t>
            </a:r>
            <a:endParaRPr lang="en-US" altLang="zh-CN" sz="2400" dirty="0">
              <a:latin typeface="+mn-lt"/>
              <a:ea typeface="黑体" panose="02010609060101010101" charset="-122"/>
            </a:endParaRPr>
          </a:p>
        </p:txBody>
      </p:sp>
      <p:sp>
        <p:nvSpPr>
          <p:cNvPr id="6" name="矩形 5"/>
          <p:cNvSpPr/>
          <p:nvPr/>
        </p:nvSpPr>
        <p:spPr>
          <a:xfrm>
            <a:off x="4834961" y="5028149"/>
            <a:ext cx="2338388" cy="830262"/>
          </a:xfrm>
          <a:prstGeom prst="rect">
            <a:avLst/>
          </a:prstGeom>
        </p:spPr>
        <p:txBody>
          <a:bodyPr wrap="none">
            <a:spAutoFit/>
          </a:bodyPr>
          <a:lstStyle/>
          <a:p>
            <a:pPr algn="ctr" eaLnBrk="0" hangingPunct="0">
              <a:defRPr/>
            </a:pPr>
            <a:r>
              <a:rPr lang="en-US" altLang="zh-CN" sz="2400" dirty="0">
                <a:latin typeface="+mn-lt"/>
                <a:ea typeface="黑体" panose="02010609060101010101" charset="-122"/>
              </a:rPr>
              <a:t>Ramp edge</a:t>
            </a:r>
          </a:p>
          <a:p>
            <a:pPr algn="ctr" eaLnBrk="0" hangingPunct="0">
              <a:defRPr/>
            </a:pPr>
            <a:r>
              <a:rPr lang="zh-CN" altLang="en-US" sz="2400" dirty="0">
                <a:latin typeface="+mn-lt"/>
                <a:ea typeface="黑体" panose="02010609060101010101" charset="-122"/>
              </a:rPr>
              <a:t>（斜坡型边缘）</a:t>
            </a:r>
            <a:endParaRPr lang="en-US" altLang="zh-CN" sz="2400" dirty="0">
              <a:latin typeface="+mn-lt"/>
              <a:ea typeface="黑体" panose="02010609060101010101" charset="-122"/>
            </a:endParaRPr>
          </a:p>
        </p:txBody>
      </p:sp>
      <p:sp>
        <p:nvSpPr>
          <p:cNvPr id="7" name="矩形 6"/>
          <p:cNvSpPr/>
          <p:nvPr/>
        </p:nvSpPr>
        <p:spPr>
          <a:xfrm>
            <a:off x="8238102" y="5028149"/>
            <a:ext cx="2338387" cy="830262"/>
          </a:xfrm>
          <a:prstGeom prst="rect">
            <a:avLst/>
          </a:prstGeom>
        </p:spPr>
        <p:txBody>
          <a:bodyPr wrap="none">
            <a:spAutoFit/>
          </a:bodyPr>
          <a:lstStyle/>
          <a:p>
            <a:pPr algn="ctr" eaLnBrk="0" hangingPunct="0">
              <a:defRPr/>
            </a:pPr>
            <a:r>
              <a:rPr lang="en-US" altLang="zh-CN" sz="2400" dirty="0">
                <a:latin typeface="+mn-lt"/>
                <a:ea typeface="黑体" panose="02010609060101010101" charset="-122"/>
              </a:rPr>
              <a:t>Roof edge</a:t>
            </a:r>
          </a:p>
          <a:p>
            <a:pPr algn="ctr" eaLnBrk="0" hangingPunct="0">
              <a:defRPr/>
            </a:pPr>
            <a:r>
              <a:rPr lang="zh-CN" altLang="en-US" sz="2400" dirty="0">
                <a:latin typeface="+mn-lt"/>
                <a:ea typeface="黑体" panose="02010609060101010101" charset="-122"/>
              </a:rPr>
              <a:t>（屋顶型边缘）</a:t>
            </a:r>
            <a:endParaRPr lang="en-US" altLang="zh-CN" sz="2400" dirty="0">
              <a:latin typeface="+mn-lt"/>
              <a:ea typeface="黑体" panose="02010609060101010101" charset="-122"/>
            </a:endParaRPr>
          </a:p>
        </p:txBody>
      </p:sp>
      <p:pic>
        <p:nvPicPr>
          <p:cNvPr id="8" name="图片 7"/>
          <p:cNvPicPr>
            <a:picLocks noChangeAspect="1"/>
          </p:cNvPicPr>
          <p:nvPr/>
        </p:nvPicPr>
        <p:blipFill>
          <a:blip r:embed="rId4"/>
          <a:stretch>
            <a:fillRect/>
          </a:stretch>
        </p:blipFill>
        <p:spPr>
          <a:xfrm>
            <a:off x="1333141" y="3259796"/>
            <a:ext cx="2305050" cy="1552575"/>
          </a:xfrm>
          <a:prstGeom prst="rect">
            <a:avLst/>
          </a:prstGeom>
        </p:spPr>
      </p:pic>
      <p:pic>
        <p:nvPicPr>
          <p:cNvPr id="9" name="图片 8"/>
          <p:cNvPicPr>
            <a:picLocks noChangeAspect="1"/>
          </p:cNvPicPr>
          <p:nvPr/>
        </p:nvPicPr>
        <p:blipFill>
          <a:blip r:embed="rId5"/>
          <a:stretch>
            <a:fillRect/>
          </a:stretch>
        </p:blipFill>
        <p:spPr>
          <a:xfrm>
            <a:off x="4795633" y="3259795"/>
            <a:ext cx="2314575" cy="1552575"/>
          </a:xfrm>
          <a:prstGeom prst="rect">
            <a:avLst/>
          </a:prstGeom>
        </p:spPr>
      </p:pic>
      <p:graphicFrame>
        <p:nvGraphicFramePr>
          <p:cNvPr id="10" name="对象 9"/>
          <p:cNvGraphicFramePr>
            <a:graphicFrameLocks noChangeAspect="1"/>
          </p:cNvGraphicFramePr>
          <p:nvPr>
            <p:extLst>
              <p:ext uri="{D42A27DB-BD31-4B8C-83A1-F6EECF244321}">
                <p14:modId xmlns:p14="http://schemas.microsoft.com/office/powerpoint/2010/main" val="1184702436"/>
              </p:ext>
            </p:extLst>
          </p:nvPr>
        </p:nvGraphicFramePr>
        <p:xfrm>
          <a:off x="8133128" y="3282623"/>
          <a:ext cx="2542644" cy="1718538"/>
        </p:xfrm>
        <a:graphic>
          <a:graphicData uri="http://schemas.openxmlformats.org/presentationml/2006/ole">
            <mc:AlternateContent xmlns:mc="http://schemas.openxmlformats.org/markup-compatibility/2006">
              <mc:Choice xmlns:v="urn:schemas-microsoft-com:vml" Requires="v">
                <p:oleObj spid="_x0000_s99355" name="BMP 图像" r:id="rId6" imgW="2295525" imgH="1552575" progId="Paint.Picture">
                  <p:embed/>
                </p:oleObj>
              </mc:Choice>
              <mc:Fallback>
                <p:oleObj name="BMP 图像" r:id="rId6" imgW="2295525" imgH="1552575" progId="Paint.Picture">
                  <p:embed/>
                  <p:pic>
                    <p:nvPicPr>
                      <p:cNvPr id="0" name="图片 99337"/>
                      <p:cNvPicPr/>
                      <p:nvPr/>
                    </p:nvPicPr>
                    <p:blipFill>
                      <a:blip r:embed="rId7"/>
                      <a:stretch>
                        <a:fillRect/>
                      </a:stretch>
                    </p:blipFill>
                    <p:spPr>
                      <a:xfrm>
                        <a:off x="8133128" y="3282623"/>
                        <a:ext cx="2542644" cy="1718538"/>
                      </a:xfrm>
                      <a:prstGeom prst="rect">
                        <a:avLst/>
                      </a:prstGeom>
                    </p:spPr>
                  </p:pic>
                </p:oleObj>
              </mc:Fallback>
            </mc:AlternateContent>
          </a:graphicData>
        </a:graphic>
      </p:graphicFrame>
      <p:sp>
        <p:nvSpPr>
          <p:cNvPr id="11" name="Rectangle 8"/>
          <p:cNvSpPr>
            <a:spLocks noChangeArrowheads="1"/>
          </p:cNvSpPr>
          <p:nvPr/>
        </p:nvSpPr>
        <p:spPr bwMode="auto">
          <a:xfrm>
            <a:off x="4384765" y="6118415"/>
            <a:ext cx="7400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r>
              <a:rPr lang="en-US" altLang="zh-CN" b="1" dirty="0">
                <a:ea typeface="宋体" panose="02010600030101010101" pitchFamily="2" charset="-122"/>
              </a:rPr>
              <a:t>The reasons for blur</a:t>
            </a:r>
            <a:r>
              <a:rPr lang="en-US" altLang="zh-CN" b="1" dirty="0" smtClean="0">
                <a:ea typeface="宋体" panose="02010600030101010101" pitchFamily="2" charset="-122"/>
              </a:rPr>
              <a:t>: Optics</a:t>
            </a:r>
            <a:r>
              <a:rPr lang="zh-CN" altLang="en-US" b="1" dirty="0" smtClean="0">
                <a:ea typeface="宋体" panose="02010600030101010101" pitchFamily="2" charset="-122"/>
              </a:rPr>
              <a:t>、</a:t>
            </a:r>
            <a:r>
              <a:rPr lang="en-US" altLang="zh-CN" b="1" dirty="0" smtClean="0">
                <a:ea typeface="宋体" panose="02010600030101010101" pitchFamily="2" charset="-122"/>
              </a:rPr>
              <a:t>sampling</a:t>
            </a:r>
            <a:r>
              <a:rPr lang="zh-CN" altLang="en-US" b="1" dirty="0" smtClean="0">
                <a:ea typeface="宋体" panose="02010600030101010101" pitchFamily="2" charset="-122"/>
              </a:rPr>
              <a:t>、</a:t>
            </a:r>
            <a:r>
              <a:rPr lang="en-US" altLang="zh-CN" b="1" dirty="0" smtClean="0">
                <a:ea typeface="宋体" panose="02010600030101010101" pitchFamily="2" charset="-122"/>
              </a:rPr>
              <a:t>illumination conditions</a:t>
            </a:r>
            <a:endParaRPr lang="en-US" altLang="zh-CN" dirty="0">
              <a:ea typeface="宋体" panose="02010600030101010101" pitchFamily="2" charset="-122"/>
            </a:endParaRPr>
          </a:p>
        </p:txBody>
      </p:sp>
      <p:sp>
        <p:nvSpPr>
          <p:cNvPr id="12" name="TextBox 1"/>
          <p:cNvSpPr txBox="1">
            <a:spLocks noChangeArrowheads="1"/>
          </p:cNvSpPr>
          <p:nvPr/>
        </p:nvSpPr>
        <p:spPr bwMode="auto">
          <a:xfrm>
            <a:off x="927377" y="6118415"/>
            <a:ext cx="2925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solidFill>
                  <a:srgbClr val="FF0000"/>
                </a:solidFill>
                <a:ea typeface="宋体" panose="02010600030101010101" pitchFamily="2" charset="-122"/>
              </a:rPr>
              <a:t>Thin edge VS. Thick Edge!</a:t>
            </a:r>
            <a:endParaRPr lang="zh-CN" altLang="en-US" dirty="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p:txBody>
          <a:bodyPr/>
          <a:lstStyle/>
          <a:p>
            <a:pPr eaLnBrk="1" hangingPunct="1"/>
            <a:r>
              <a:rPr lang="en-IE" altLang="zh-CN" smtClean="0">
                <a:ea typeface="宋体" panose="02010600030101010101" pitchFamily="2" charset="-122"/>
              </a:rPr>
              <a:t>Edge Detection</a:t>
            </a:r>
          </a:p>
        </p:txBody>
      </p:sp>
      <p:sp>
        <p:nvSpPr>
          <p:cNvPr id="3" name="灯片编号占位符 2"/>
          <p:cNvSpPr>
            <a:spLocks noGrp="1"/>
          </p:cNvSpPr>
          <p:nvPr>
            <p:ph type="sldNum" sz="quarter" idx="12"/>
          </p:nvPr>
        </p:nvSpPr>
        <p:spPr/>
        <p:txBody>
          <a:bodyPr/>
          <a:lstStyle/>
          <a:p>
            <a:fld id="{48F63A3B-78C7-47BE-AE5E-E10140E04643}" type="slidenum">
              <a:rPr lang="en-US" smtClean="0"/>
              <a:t>11</a:t>
            </a:fld>
            <a:endParaRPr 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114" y="1344613"/>
            <a:ext cx="651827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2"/>
          <p:cNvSpPr>
            <a:spLocks noChangeArrowheads="1"/>
          </p:cNvSpPr>
          <p:nvPr/>
        </p:nvSpPr>
        <p:spPr bwMode="auto">
          <a:xfrm>
            <a:off x="3711575" y="6384925"/>
            <a:ext cx="3746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000">
                <a:ea typeface="宋体" panose="02010600030101010101" pitchFamily="2" charset="-122"/>
              </a:rPr>
              <a:t>实际图像中的边缘</a:t>
            </a:r>
            <a:r>
              <a:rPr lang="en-US" altLang="zh-CN" sz="2000">
                <a:ea typeface="宋体" panose="02010600030101010101" pitchFamily="2" charset="-122"/>
              </a:rPr>
              <a:t>: </a:t>
            </a:r>
            <a:r>
              <a:rPr lang="zh-CN" altLang="en-US" sz="2000">
                <a:ea typeface="黑体" panose="02010609060101010101" charset="-122"/>
              </a:rPr>
              <a:t>头部</a:t>
            </a:r>
            <a:r>
              <a:rPr lang="en-US" altLang="zh-CN" sz="2000">
                <a:ea typeface="黑体" panose="02010609060101010101" charset="-122"/>
              </a:rPr>
              <a:t>CT</a:t>
            </a:r>
            <a:r>
              <a:rPr lang="zh-CN" altLang="en-US" sz="2000">
                <a:ea typeface="黑体" panose="02010609060101010101" charset="-122"/>
              </a:rPr>
              <a:t>切片</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Edge </a:t>
            </a:r>
            <a:r>
              <a:rPr lang="en-US" altLang="zh-CN" dirty="0" smtClean="0"/>
              <a:t>Detection</a:t>
            </a:r>
            <a:endParaRPr lang="zh-CN" altLang="en-US" dirty="0"/>
          </a:p>
        </p:txBody>
      </p:sp>
      <p:sp>
        <p:nvSpPr>
          <p:cNvPr id="4" name="内容占位符 3"/>
          <p:cNvSpPr>
            <a:spLocks noGrp="1"/>
          </p:cNvSpPr>
          <p:nvPr>
            <p:ph idx="1"/>
          </p:nvPr>
        </p:nvSpPr>
        <p:spPr/>
        <p:txBody>
          <a:bodyPr/>
          <a:lstStyle/>
          <a:p>
            <a:pPr lvl="0" algn="just" fontAlgn="base">
              <a:lnSpc>
                <a:spcPct val="120000"/>
              </a:lnSpc>
              <a:spcBef>
                <a:spcPct val="0"/>
              </a:spcBef>
              <a:spcAft>
                <a:spcPct val="0"/>
              </a:spcAft>
              <a:buClrTx/>
              <a:defRPr/>
            </a:pPr>
            <a:r>
              <a:rPr lang="en-US" altLang="zh-CN" sz="2600" dirty="0" smtClean="0">
                <a:solidFill>
                  <a:prstClr val="black"/>
                </a:solidFill>
                <a:latin typeface="Arial" panose="020B0604020202020204" pitchFamily="34" charset="0"/>
                <a:ea typeface="宋体" panose="02010600030101010101" pitchFamily="2" charset="-122"/>
                <a:cs typeface="+mn-cs"/>
              </a:rPr>
              <a:t>Edge</a:t>
            </a:r>
            <a:r>
              <a:rPr lang="zh-CN" altLang="en-US" sz="2600" dirty="0" smtClean="0">
                <a:solidFill>
                  <a:prstClr val="black"/>
                </a:solidFill>
                <a:latin typeface="Arial" panose="020B0604020202020204" pitchFamily="34" charset="0"/>
                <a:ea typeface="宋体" panose="02010600030101010101" pitchFamily="2" charset="-122"/>
                <a:cs typeface="+mn-cs"/>
              </a:rPr>
              <a:t>（边缘）</a:t>
            </a:r>
            <a:r>
              <a:rPr lang="en-US" altLang="zh-CN" sz="2600" dirty="0" smtClean="0">
                <a:solidFill>
                  <a:prstClr val="black"/>
                </a:solidFill>
                <a:latin typeface="Arial" panose="020B0604020202020204" pitchFamily="34" charset="0"/>
                <a:ea typeface="宋体" panose="02010600030101010101" pitchFamily="2" charset="-122"/>
                <a:cs typeface="+mn-cs"/>
              </a:rPr>
              <a:t> </a:t>
            </a:r>
            <a:r>
              <a:rPr lang="en-US" altLang="zh-CN" sz="2600" dirty="0">
                <a:solidFill>
                  <a:prstClr val="black"/>
                </a:solidFill>
                <a:latin typeface="Arial" panose="020B0604020202020204" pitchFamily="34" charset="0"/>
                <a:ea typeface="宋体" panose="02010600030101010101" pitchFamily="2" charset="-122"/>
                <a:cs typeface="+mn-cs"/>
              </a:rPr>
              <a:t>and Region </a:t>
            </a:r>
            <a:r>
              <a:rPr lang="en-US" altLang="zh-CN" sz="2600" dirty="0" smtClean="0">
                <a:solidFill>
                  <a:prstClr val="black"/>
                </a:solidFill>
                <a:latin typeface="Arial" panose="020B0604020202020204" pitchFamily="34" charset="0"/>
                <a:ea typeface="宋体" panose="02010600030101010101" pitchFamily="2" charset="-122"/>
                <a:cs typeface="+mn-cs"/>
              </a:rPr>
              <a:t>boundary</a:t>
            </a:r>
            <a:r>
              <a:rPr lang="zh-CN" altLang="en-US" sz="2600" dirty="0" smtClean="0">
                <a:solidFill>
                  <a:prstClr val="black"/>
                </a:solidFill>
                <a:latin typeface="Arial" panose="020B0604020202020204" pitchFamily="34" charset="0"/>
                <a:ea typeface="宋体" panose="02010600030101010101" pitchFamily="2" charset="-122"/>
                <a:cs typeface="+mn-cs"/>
              </a:rPr>
              <a:t>（区域边界）</a:t>
            </a:r>
            <a:r>
              <a:rPr lang="en-US" altLang="zh-CN" sz="2600" dirty="0" smtClean="0">
                <a:solidFill>
                  <a:prstClr val="black"/>
                </a:solidFill>
                <a:latin typeface="Arial" panose="020B0604020202020204" pitchFamily="34" charset="0"/>
                <a:ea typeface="宋体" panose="02010600030101010101" pitchFamily="2" charset="-122"/>
                <a:cs typeface="+mn-cs"/>
              </a:rPr>
              <a:t>:</a:t>
            </a:r>
            <a:endParaRPr lang="en-US" altLang="zh-CN" sz="2600" dirty="0">
              <a:solidFill>
                <a:prstClr val="black"/>
              </a:solidFill>
              <a:latin typeface="Arial" panose="020B0604020202020204" pitchFamily="34" charset="0"/>
              <a:ea typeface="宋体" panose="02010600030101010101" pitchFamily="2" charset="-122"/>
              <a:cs typeface="+mn-cs"/>
            </a:endParaRPr>
          </a:p>
          <a:p>
            <a:pPr marL="457200" lvl="0" indent="-457200" algn="just" fontAlgn="base">
              <a:lnSpc>
                <a:spcPct val="120000"/>
              </a:lnSpc>
              <a:spcBef>
                <a:spcPct val="0"/>
              </a:spcBef>
              <a:spcAft>
                <a:spcPct val="0"/>
              </a:spcAft>
              <a:buClr>
                <a:schemeClr val="accent2"/>
              </a:buClr>
              <a:buFont typeface="Wingdings" panose="05000000000000000000" pitchFamily="2" charset="2"/>
              <a:buChar char="n"/>
              <a:defRPr/>
            </a:pPr>
            <a:r>
              <a:rPr lang="en-US" altLang="zh-CN" sz="2600" dirty="0">
                <a:solidFill>
                  <a:prstClr val="black"/>
                </a:solidFill>
                <a:latin typeface="Arial" panose="020B0604020202020204" pitchFamily="34" charset="0"/>
                <a:ea typeface="宋体" panose="02010600030101010101" pitchFamily="2" charset="-122"/>
                <a:cs typeface="+mn-cs"/>
              </a:rPr>
              <a:t>An edge is a set of connected pixels that lie on the boundary between two regions.</a:t>
            </a:r>
          </a:p>
          <a:p>
            <a:pPr marL="457200" lvl="0" indent="-457200" algn="just" fontAlgn="base">
              <a:lnSpc>
                <a:spcPct val="120000"/>
              </a:lnSpc>
              <a:spcBef>
                <a:spcPct val="0"/>
              </a:spcBef>
              <a:spcAft>
                <a:spcPct val="0"/>
              </a:spcAft>
              <a:buClr>
                <a:schemeClr val="accent2"/>
              </a:buClr>
              <a:buFont typeface="Wingdings" panose="05000000000000000000" pitchFamily="2" charset="2"/>
              <a:buChar char="n"/>
              <a:defRPr/>
            </a:pPr>
            <a:r>
              <a:rPr lang="en-US" altLang="zh-CN" sz="2600" dirty="0">
                <a:solidFill>
                  <a:prstClr val="black"/>
                </a:solidFill>
                <a:latin typeface="Arial" panose="020B0604020202020204" pitchFamily="34" charset="0"/>
                <a:ea typeface="宋体" panose="02010600030101010101" pitchFamily="2" charset="-122"/>
                <a:cs typeface="+mn-cs"/>
              </a:rPr>
              <a:t>An edge is a “local” concept whereas a region boundary, owing to the way it is defined, is a more global idea.</a:t>
            </a:r>
          </a:p>
          <a:p>
            <a:endParaRPr lang="zh-CN" alt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12</a:t>
            </a:fld>
            <a:endParaRPr lang="en-US" dirty="0"/>
          </a:p>
        </p:txBody>
      </p:sp>
      <p:pic>
        <p:nvPicPr>
          <p:cNvPr id="3" name="图片 2"/>
          <p:cNvPicPr>
            <a:picLocks noChangeAspect="1"/>
          </p:cNvPicPr>
          <p:nvPr/>
        </p:nvPicPr>
        <p:blipFill>
          <a:blip r:embed="rId2"/>
          <a:stretch>
            <a:fillRect/>
          </a:stretch>
        </p:blipFill>
        <p:spPr>
          <a:xfrm>
            <a:off x="3403785" y="3763297"/>
            <a:ext cx="5528034" cy="28815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Spatial Differentiation</a:t>
            </a:r>
            <a:endParaRPr lang="en-US" altLang="zh-CN" smtClean="0">
              <a:ea typeface="宋体" panose="02010600030101010101" pitchFamily="2" charset="-122"/>
            </a:endParaRPr>
          </a:p>
        </p:txBody>
      </p:sp>
      <p:sp>
        <p:nvSpPr>
          <p:cNvPr id="5" name="灯片编号占位符 4"/>
          <p:cNvSpPr>
            <a:spLocks noGrp="1"/>
          </p:cNvSpPr>
          <p:nvPr>
            <p:ph type="sldNum" sz="quarter" idx="12"/>
          </p:nvPr>
        </p:nvSpPr>
        <p:spPr/>
        <p:txBody>
          <a:bodyPr/>
          <a:lstStyle/>
          <a:p>
            <a:fld id="{48F63A3B-78C7-47BE-AE5E-E10140E04643}" type="slidenum">
              <a:rPr lang="en-US" smtClean="0"/>
              <a:t>13</a:t>
            </a:fld>
            <a:endParaRPr lang="en-US" dirty="0"/>
          </a:p>
        </p:txBody>
      </p:sp>
      <p:graphicFrame>
        <p:nvGraphicFramePr>
          <p:cNvPr id="10" name="Object 12"/>
          <p:cNvGraphicFramePr>
            <a:graphicFrameLocks noChangeAspect="1"/>
          </p:cNvGraphicFramePr>
          <p:nvPr>
            <p:extLst>
              <p:ext uri="{D42A27DB-BD31-4B8C-83A1-F6EECF244321}">
                <p14:modId xmlns:p14="http://schemas.microsoft.com/office/powerpoint/2010/main" val="4067017062"/>
              </p:ext>
            </p:extLst>
          </p:nvPr>
        </p:nvGraphicFramePr>
        <p:xfrm>
          <a:off x="5587427" y="2826270"/>
          <a:ext cx="2076116" cy="638321"/>
        </p:xfrm>
        <a:graphic>
          <a:graphicData uri="http://schemas.openxmlformats.org/presentationml/2006/ole">
            <mc:AlternateContent xmlns:mc="http://schemas.openxmlformats.org/markup-compatibility/2006">
              <mc:Choice xmlns:v="urn:schemas-microsoft-com:vml" Requires="v">
                <p:oleObj spid="_x0000_s26808" r:id="rId4" imgW="1282700" imgH="393700" progId="Equation.3">
                  <p:embed/>
                </p:oleObj>
              </mc:Choice>
              <mc:Fallback>
                <p:oleObj r:id="rId4" imgW="1282700" imgH="393700" progId="Equation.3">
                  <p:embed/>
                  <p:pic>
                    <p:nvPicPr>
                      <p:cNvPr id="0" name="Object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7427" y="2826270"/>
                        <a:ext cx="2076116" cy="638321"/>
                      </a:xfrm>
                      <a:prstGeom prst="rect">
                        <a:avLst/>
                      </a:prstGeom>
                      <a:ln>
                        <a:noFill/>
                      </a:ln>
                    </p:spPr>
                  </p:pic>
                </p:oleObj>
              </mc:Fallback>
            </mc:AlternateContent>
          </a:graphicData>
        </a:graphic>
      </p:graphicFrame>
      <p:graphicFrame>
        <p:nvGraphicFramePr>
          <p:cNvPr id="11" name="Object 125"/>
          <p:cNvGraphicFramePr>
            <a:graphicFrameLocks noChangeAspect="1"/>
          </p:cNvGraphicFramePr>
          <p:nvPr>
            <p:extLst>
              <p:ext uri="{D42A27DB-BD31-4B8C-83A1-F6EECF244321}">
                <p14:modId xmlns:p14="http://schemas.microsoft.com/office/powerpoint/2010/main" val="3962868453"/>
              </p:ext>
            </p:extLst>
          </p:nvPr>
        </p:nvGraphicFramePr>
        <p:xfrm>
          <a:off x="506413" y="2752043"/>
          <a:ext cx="3706625" cy="2473099"/>
        </p:xfrm>
        <a:graphic>
          <a:graphicData uri="http://schemas.openxmlformats.org/presentationml/2006/ole">
            <mc:AlternateContent xmlns:mc="http://schemas.openxmlformats.org/markup-compatibility/2006">
              <mc:Choice xmlns:v="urn:schemas-microsoft-com:vml" Requires="v">
                <p:oleObj spid="_x0000_s26809" r:id="rId6" imgW="9017635" imgH="6021070" progId="MSGraph.Chart.8">
                  <p:embed/>
                </p:oleObj>
              </mc:Choice>
              <mc:Fallback>
                <p:oleObj r:id="rId6" imgW="9017635" imgH="6021070" progId="MSGraph.Chart.8">
                  <p:embed/>
                  <p:pic>
                    <p:nvPicPr>
                      <p:cNvPr id="0" name="Object 125"/>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413" y="2752043"/>
                        <a:ext cx="3706625" cy="2473099"/>
                      </a:xfrm>
                      <a:prstGeom prst="rect">
                        <a:avLst/>
                      </a:prstGeom>
                      <a:ln>
                        <a:noFill/>
                      </a:ln>
                      <a:extLst/>
                    </p:spPr>
                  </p:pic>
                </p:oleObj>
              </mc:Fallback>
            </mc:AlternateContent>
          </a:graphicData>
        </a:graphic>
      </p:graphicFrame>
      <p:sp>
        <p:nvSpPr>
          <p:cNvPr id="12" name="Rectangle 14"/>
          <p:cNvSpPr>
            <a:spLocks noChangeArrowheads="1"/>
          </p:cNvSpPr>
          <p:nvPr/>
        </p:nvSpPr>
        <p:spPr bwMode="auto">
          <a:xfrm>
            <a:off x="586988" y="1132364"/>
            <a:ext cx="1048015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lvl="0" algn="just">
              <a:spcBef>
                <a:spcPts val="600"/>
              </a:spcBef>
              <a:buFont typeface="Wingdings" panose="05000000000000000000" pitchFamily="2" charset="2"/>
              <a:buChar char="n"/>
            </a:pPr>
            <a:r>
              <a:rPr lang="en-US" altLang="zh-CN" sz="2600" dirty="0">
                <a:solidFill>
                  <a:prstClr val="black"/>
                </a:solidFill>
                <a:ea typeface="宋体" panose="02010600030101010101" pitchFamily="2" charset="-122"/>
              </a:rPr>
              <a:t>We discuss approached for implementing:</a:t>
            </a:r>
          </a:p>
          <a:p>
            <a:pPr lvl="1" algn="just">
              <a:spcBef>
                <a:spcPts val="600"/>
              </a:spcBef>
            </a:pPr>
            <a:r>
              <a:rPr lang="en-US" altLang="zh-CN" sz="2200" dirty="0">
                <a:solidFill>
                  <a:prstClr val="black"/>
                </a:solidFill>
                <a:ea typeface="宋体" panose="02010600030101010101" pitchFamily="2" charset="-122"/>
              </a:rPr>
              <a:t>First-order </a:t>
            </a:r>
            <a:r>
              <a:rPr lang="en-US" altLang="zh-CN" sz="2200" dirty="0" smtClean="0">
                <a:solidFill>
                  <a:prstClr val="black"/>
                </a:solidFill>
                <a:ea typeface="宋体" panose="02010600030101010101" pitchFamily="2" charset="-122"/>
              </a:rPr>
              <a:t>derivative (</a:t>
            </a:r>
            <a:r>
              <a:rPr lang="en-US" altLang="zh-CN" sz="2200" dirty="0">
                <a:solidFill>
                  <a:prstClr val="black"/>
                </a:solidFill>
                <a:ea typeface="宋体" panose="02010600030101010101" pitchFamily="2" charset="-122"/>
              </a:rPr>
              <a:t>Gradient operator)</a:t>
            </a:r>
          </a:p>
          <a:p>
            <a:pPr lvl="1" algn="just">
              <a:spcBef>
                <a:spcPts val="600"/>
              </a:spcBef>
            </a:pPr>
            <a:r>
              <a:rPr lang="en-US" altLang="zh-CN" sz="2200" dirty="0">
                <a:solidFill>
                  <a:prstClr val="black"/>
                </a:solidFill>
                <a:ea typeface="宋体" panose="02010600030101010101" pitchFamily="2" charset="-122"/>
              </a:rPr>
              <a:t>Second-order </a:t>
            </a:r>
            <a:r>
              <a:rPr lang="en-US" altLang="zh-CN" sz="2200" dirty="0" smtClean="0">
                <a:solidFill>
                  <a:prstClr val="black"/>
                </a:solidFill>
                <a:ea typeface="宋体" panose="02010600030101010101" pitchFamily="2" charset="-122"/>
              </a:rPr>
              <a:t>derivative (</a:t>
            </a:r>
            <a:r>
              <a:rPr lang="en-US" altLang="zh-CN" sz="2200" dirty="0" err="1">
                <a:solidFill>
                  <a:prstClr val="black"/>
                </a:solidFill>
                <a:ea typeface="宋体" panose="02010600030101010101" pitchFamily="2" charset="-122"/>
              </a:rPr>
              <a:t>Laplacian</a:t>
            </a:r>
            <a:r>
              <a:rPr lang="en-US" altLang="zh-CN" sz="2200" dirty="0">
                <a:solidFill>
                  <a:prstClr val="black"/>
                </a:solidFill>
                <a:ea typeface="宋体" panose="02010600030101010101" pitchFamily="2" charset="-122"/>
              </a:rPr>
              <a:t> operator)</a:t>
            </a:r>
            <a:endParaRPr lang="en-US" altLang="zh-CN" sz="2200" dirty="0">
              <a:solidFill>
                <a:prstClr val="black"/>
              </a:solidFill>
              <a:ea typeface="宋体" panose="02010600030101010101" pitchFamily="2" charset="-122"/>
            </a:endParaRPr>
          </a:p>
        </p:txBody>
      </p:sp>
      <p:graphicFrame>
        <p:nvGraphicFramePr>
          <p:cNvPr id="13" name="Group 128"/>
          <p:cNvGraphicFramePr>
            <a:graphicFrameLocks noGrp="1"/>
          </p:cNvGraphicFramePr>
          <p:nvPr>
            <p:extLst>
              <p:ext uri="{D42A27DB-BD31-4B8C-83A1-F6EECF244321}">
                <p14:modId xmlns:p14="http://schemas.microsoft.com/office/powerpoint/2010/main" val="3008733475"/>
              </p:ext>
            </p:extLst>
          </p:nvPr>
        </p:nvGraphicFramePr>
        <p:xfrm>
          <a:off x="838200" y="5319032"/>
          <a:ext cx="3394918" cy="243840"/>
        </p:xfrm>
        <a:graphic>
          <a:graphicData uri="http://schemas.openxmlformats.org/drawingml/2006/table">
            <a:tbl>
              <a:tblPr/>
              <a:tblGrid>
                <a:gridCol w="283815"/>
                <a:gridCol w="280712"/>
                <a:gridCol w="283815"/>
                <a:gridCol w="282264"/>
                <a:gridCol w="283814"/>
                <a:gridCol w="283815"/>
                <a:gridCol w="280712"/>
                <a:gridCol w="283815"/>
                <a:gridCol w="280712"/>
                <a:gridCol w="283815"/>
                <a:gridCol w="283814"/>
                <a:gridCol w="283815"/>
              </a:tblGrid>
              <a:tr h="19142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4" name="Group 129"/>
          <p:cNvGraphicFramePr>
            <a:graphicFrameLocks noGrp="1"/>
          </p:cNvGraphicFramePr>
          <p:nvPr>
            <p:extLst>
              <p:ext uri="{D42A27DB-BD31-4B8C-83A1-F6EECF244321}">
                <p14:modId xmlns:p14="http://schemas.microsoft.com/office/powerpoint/2010/main" val="2893346518"/>
              </p:ext>
            </p:extLst>
          </p:nvPr>
        </p:nvGraphicFramePr>
        <p:xfrm>
          <a:off x="838200" y="5727019"/>
          <a:ext cx="3394918" cy="243840"/>
        </p:xfrm>
        <a:graphic>
          <a:graphicData uri="http://schemas.openxmlformats.org/drawingml/2006/table">
            <a:tbl>
              <a:tblPr/>
              <a:tblGrid>
                <a:gridCol w="283815"/>
                <a:gridCol w="280712"/>
                <a:gridCol w="283815"/>
                <a:gridCol w="282264"/>
                <a:gridCol w="283814"/>
                <a:gridCol w="283815"/>
                <a:gridCol w="280712"/>
                <a:gridCol w="283815"/>
                <a:gridCol w="280712"/>
                <a:gridCol w="283815"/>
                <a:gridCol w="283814"/>
                <a:gridCol w="283815"/>
              </a:tblGrid>
              <a:tr h="191421">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marL="0" marR="0" marT="0" marB="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5" name="Object 157"/>
          <p:cNvGraphicFramePr>
            <a:graphicFrameLocks noChangeAspect="1"/>
          </p:cNvGraphicFramePr>
          <p:nvPr>
            <p:extLst>
              <p:ext uri="{D42A27DB-BD31-4B8C-83A1-F6EECF244321}">
                <p14:modId xmlns:p14="http://schemas.microsoft.com/office/powerpoint/2010/main" val="1502506906"/>
              </p:ext>
            </p:extLst>
          </p:nvPr>
        </p:nvGraphicFramePr>
        <p:xfrm>
          <a:off x="4609414" y="3464591"/>
          <a:ext cx="3765329" cy="2509728"/>
        </p:xfrm>
        <a:graphic>
          <a:graphicData uri="http://schemas.openxmlformats.org/presentationml/2006/ole">
            <mc:AlternateContent xmlns:mc="http://schemas.openxmlformats.org/markup-compatibility/2006">
              <mc:Choice xmlns:v="urn:schemas-microsoft-com:vml" Requires="v">
                <p:oleObj spid="_x0000_s26810" r:id="rId8" imgW="9017635" imgH="6021070" progId="MSGraph.Chart.8">
                  <p:embed/>
                </p:oleObj>
              </mc:Choice>
              <mc:Fallback>
                <p:oleObj r:id="rId8" imgW="9017635" imgH="6021070" progId="MSGraph.Chart.8">
                  <p:embed/>
                  <p:pic>
                    <p:nvPicPr>
                      <p:cNvPr id="0" name="Object 15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9414" y="3464591"/>
                        <a:ext cx="3765329" cy="2509728"/>
                      </a:xfrm>
                      <a:prstGeom prst="rect">
                        <a:avLst/>
                      </a:prstGeom>
                      <a:ln>
                        <a:noFill/>
                      </a:ln>
                      <a:extLst/>
                    </p:spPr>
                  </p:pic>
                </p:oleObj>
              </mc:Fallback>
            </mc:AlternateContent>
          </a:graphicData>
        </a:graphic>
      </p:graphicFrame>
      <p:graphicFrame>
        <p:nvGraphicFramePr>
          <p:cNvPr id="16" name="Group 144"/>
          <p:cNvGraphicFramePr>
            <a:graphicFrameLocks noGrp="1"/>
          </p:cNvGraphicFramePr>
          <p:nvPr>
            <p:extLst>
              <p:ext uri="{D42A27DB-BD31-4B8C-83A1-F6EECF244321}">
                <p14:modId xmlns:p14="http://schemas.microsoft.com/office/powerpoint/2010/main" val="526689563"/>
              </p:ext>
            </p:extLst>
          </p:nvPr>
        </p:nvGraphicFramePr>
        <p:xfrm>
          <a:off x="828736" y="6164929"/>
          <a:ext cx="3394918" cy="243840"/>
        </p:xfrm>
        <a:graphic>
          <a:graphicData uri="http://schemas.openxmlformats.org/drawingml/2006/table">
            <a:tbl>
              <a:tblPr/>
              <a:tblGrid>
                <a:gridCol w="283815"/>
                <a:gridCol w="280712"/>
                <a:gridCol w="283815"/>
                <a:gridCol w="282264"/>
                <a:gridCol w="283814"/>
                <a:gridCol w="283815"/>
                <a:gridCol w="280712"/>
                <a:gridCol w="283815"/>
                <a:gridCol w="280712"/>
                <a:gridCol w="283815"/>
                <a:gridCol w="283814"/>
                <a:gridCol w="283815"/>
              </a:tblGrid>
              <a:tr h="191421">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0" marR="0" marT="0" marB="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E"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defRPr sz="2800" kern="1200">
                          <a:solidFill>
                            <a:schemeClr val="tx1"/>
                          </a:solidFill>
                          <a:latin typeface="Arial" panose="020B0604020202020204" pitchFamily="34" charset="0"/>
                        </a:defRPr>
                      </a:lvl1pPr>
                      <a:lvl2pPr marL="742950" indent="-285750" algn="l" defTabSz="914400" rtl="0" eaLnBrk="0" latinLnBrk="0" hangingPunct="0">
                        <a:spcBef>
                          <a:spcPct val="20000"/>
                        </a:spcBef>
                        <a:defRPr sz="2400" kern="1200">
                          <a:solidFill>
                            <a:schemeClr val="tx1"/>
                          </a:solidFill>
                          <a:latin typeface="Arial" panose="020B0604020202020204" pitchFamily="34" charset="0"/>
                        </a:defRPr>
                      </a:lvl2pPr>
                      <a:lvl3pPr marL="1143000" indent="-228600" algn="l" defTabSz="914400" rtl="0" eaLnBrk="0" latinLnBrk="0" hangingPunct="0">
                        <a:spcBef>
                          <a:spcPct val="20000"/>
                        </a:spcBef>
                        <a:defRPr sz="2000" kern="1200">
                          <a:solidFill>
                            <a:schemeClr val="tx1"/>
                          </a:solidFill>
                          <a:latin typeface="Arial" panose="020B0604020202020204" pitchFamily="34" charset="0"/>
                        </a:defRPr>
                      </a:lvl3pPr>
                      <a:lvl4pPr marL="1600200" indent="-228600" algn="l" defTabSz="914400" rtl="0" eaLnBrk="0" latinLnBrk="0" hangingPunct="0">
                        <a:spcBef>
                          <a:spcPct val="20000"/>
                        </a:spcBef>
                        <a:defRPr sz="1800" kern="1200">
                          <a:solidFill>
                            <a:schemeClr val="tx1"/>
                          </a:solidFill>
                          <a:latin typeface="Arial" panose="020B0604020202020204" pitchFamily="34" charset="0"/>
                        </a:defRPr>
                      </a:lvl4pPr>
                      <a:lvl5pPr marL="2057400" indent="-228600" algn="l" defTabSz="914400" rtl="0" eaLnBrk="0" latinLnBrk="0" hangingPunct="0">
                        <a:spcBef>
                          <a:spcPct val="20000"/>
                        </a:spcBef>
                        <a:defRPr sz="1800" kern="1200">
                          <a:solidFill>
                            <a:schemeClr val="tx1"/>
                          </a:solidFill>
                          <a:latin typeface="Arial" panose="020B0604020202020204" pitchFamily="34" charset="0"/>
                        </a:defRPr>
                      </a:lvl5pPr>
                      <a:lvl6pPr marL="25146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6pPr>
                      <a:lvl7pPr marL="29718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7pPr>
                      <a:lvl8pPr marL="34290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8pPr>
                      <a:lvl9pPr marL="3886200" indent="-228600" algn="l" defTabSz="914400" rtl="0" eaLnBrk="0" fontAlgn="base" latinLnBrk="0" hangingPunct="0">
                        <a:spcBef>
                          <a:spcPct val="20000"/>
                        </a:spcBef>
                        <a:spcAft>
                          <a:spcPct val="0"/>
                        </a:spcAft>
                        <a:defRPr sz="18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7" name="Object 172"/>
          <p:cNvGraphicFramePr>
            <a:graphicFrameLocks noChangeAspect="1"/>
          </p:cNvGraphicFramePr>
          <p:nvPr>
            <p:extLst>
              <p:ext uri="{D42A27DB-BD31-4B8C-83A1-F6EECF244321}">
                <p14:modId xmlns:p14="http://schemas.microsoft.com/office/powerpoint/2010/main" val="3455112193"/>
              </p:ext>
            </p:extLst>
          </p:nvPr>
        </p:nvGraphicFramePr>
        <p:xfrm>
          <a:off x="8497752" y="3464591"/>
          <a:ext cx="3517900" cy="2347116"/>
        </p:xfrm>
        <a:graphic>
          <a:graphicData uri="http://schemas.openxmlformats.org/presentationml/2006/ole">
            <mc:AlternateContent xmlns:mc="http://schemas.openxmlformats.org/markup-compatibility/2006">
              <mc:Choice xmlns:v="urn:schemas-microsoft-com:vml" Requires="v">
                <p:oleObj spid="_x0000_s26811" r:id="rId10" imgW="9017635" imgH="6021070" progId="MSGraph.Chart.8">
                  <p:embed/>
                </p:oleObj>
              </mc:Choice>
              <mc:Fallback>
                <p:oleObj r:id="rId10" imgW="9017635" imgH="6021070" progId="MSGraph.Char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7752" y="3464591"/>
                        <a:ext cx="3517900" cy="2347116"/>
                      </a:xfrm>
                      <a:prstGeom prst="rect">
                        <a:avLst/>
                      </a:prstGeom>
                      <a:noFill/>
                      <a:ln>
                        <a:noFill/>
                      </a:ln>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1267777184"/>
              </p:ext>
            </p:extLst>
          </p:nvPr>
        </p:nvGraphicFramePr>
        <p:xfrm>
          <a:off x="8873785" y="2752044"/>
          <a:ext cx="3125837" cy="636786"/>
        </p:xfrm>
        <a:graphic>
          <a:graphicData uri="http://schemas.openxmlformats.org/presentationml/2006/ole">
            <mc:AlternateContent xmlns:mc="http://schemas.openxmlformats.org/markup-compatibility/2006">
              <mc:Choice xmlns:v="urn:schemas-microsoft-com:vml" Requires="v">
                <p:oleObj spid="_x0000_s26812" name="公式" r:id="rId12" imgW="2057400" imgH="419100" progId="Equation.3">
                  <p:embed/>
                </p:oleObj>
              </mc:Choice>
              <mc:Fallback>
                <p:oleObj name="公式" r:id="rId12" imgW="2057400" imgH="4191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73785" y="2752044"/>
                        <a:ext cx="3125837" cy="636786"/>
                      </a:xfrm>
                      <a:prstGeom prst="rect">
                        <a:avLst/>
                      </a:prstGeom>
                      <a:noFill/>
                      <a:ln>
                        <a:noFill/>
                      </a:ln>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Edges &amp; Derivatives</a:t>
            </a:r>
          </a:p>
        </p:txBody>
      </p:sp>
      <p:sp>
        <p:nvSpPr>
          <p:cNvPr id="3" name="灯片编号占位符 2"/>
          <p:cNvSpPr>
            <a:spLocks noGrp="1"/>
          </p:cNvSpPr>
          <p:nvPr>
            <p:ph type="sldNum" sz="quarter" idx="12"/>
          </p:nvPr>
        </p:nvSpPr>
        <p:spPr/>
        <p:txBody>
          <a:bodyPr/>
          <a:lstStyle/>
          <a:p>
            <a:fld id="{48F63A3B-78C7-47BE-AE5E-E10140E04643}" type="slidenum">
              <a:rPr lang="en-US" smtClean="0"/>
              <a:t>14</a:t>
            </a:fld>
            <a:endParaRPr lang="en-US" dirty="0"/>
          </a:p>
        </p:txBody>
      </p:sp>
      <p:grpSp>
        <p:nvGrpSpPr>
          <p:cNvPr id="32770" name="Group 4"/>
          <p:cNvGrpSpPr/>
          <p:nvPr/>
        </p:nvGrpSpPr>
        <p:grpSpPr bwMode="auto">
          <a:xfrm>
            <a:off x="1641103" y="1325564"/>
            <a:ext cx="3124200" cy="2120900"/>
            <a:chOff x="864" y="2840"/>
            <a:chExt cx="1968" cy="1336"/>
          </a:xfrm>
        </p:grpSpPr>
        <p:pic>
          <p:nvPicPr>
            <p:cNvPr id="32771" name="Picture 5" descr="边界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3424"/>
              <a:ext cx="1968" cy="7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2772" name="Group 6"/>
            <p:cNvGrpSpPr/>
            <p:nvPr/>
          </p:nvGrpSpPr>
          <p:grpSpPr bwMode="auto">
            <a:xfrm>
              <a:off x="1237" y="2840"/>
              <a:ext cx="1371" cy="499"/>
              <a:chOff x="1237" y="2840"/>
              <a:chExt cx="1371" cy="499"/>
            </a:xfrm>
          </p:grpSpPr>
          <p:sp>
            <p:nvSpPr>
              <p:cNvPr id="32773" name="Freeform 7"/>
              <p:cNvSpPr>
                <a:spLocks noChangeArrowheads="1"/>
              </p:cNvSpPr>
              <p:nvPr/>
            </p:nvSpPr>
            <p:spPr bwMode="auto">
              <a:xfrm rot="101361">
                <a:off x="1465" y="2840"/>
                <a:ext cx="191" cy="272"/>
              </a:xfrm>
              <a:custGeom>
                <a:avLst/>
                <a:gdLst>
                  <a:gd name="T0" fmla="*/ 0 w 324"/>
                  <a:gd name="T1" fmla="*/ 292 h 292"/>
                  <a:gd name="T2" fmla="*/ 72 w 324"/>
                  <a:gd name="T3" fmla="*/ 88 h 292"/>
                  <a:gd name="T4" fmla="*/ 156 w 324"/>
                  <a:gd name="T5" fmla="*/ 4 h 292"/>
                  <a:gd name="T6" fmla="*/ 252 w 324"/>
                  <a:gd name="T7" fmla="*/ 64 h 292"/>
                  <a:gd name="T8" fmla="*/ 324 w 324"/>
                  <a:gd name="T9" fmla="*/ 256 h 292"/>
                </a:gdLst>
                <a:ahLst/>
                <a:cxnLst>
                  <a:cxn ang="0">
                    <a:pos x="T0" y="T1"/>
                  </a:cxn>
                  <a:cxn ang="0">
                    <a:pos x="T2" y="T3"/>
                  </a:cxn>
                  <a:cxn ang="0">
                    <a:pos x="T4" y="T5"/>
                  </a:cxn>
                  <a:cxn ang="0">
                    <a:pos x="T6" y="T7"/>
                  </a:cxn>
                  <a:cxn ang="0">
                    <a:pos x="T8" y="T9"/>
                  </a:cxn>
                </a:cxnLst>
                <a:rect l="0" t="0" r="r" b="b"/>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32774" name="Line 8"/>
              <p:cNvSpPr>
                <a:spLocks noChangeShapeType="1"/>
              </p:cNvSpPr>
              <p:nvPr/>
            </p:nvSpPr>
            <p:spPr bwMode="auto">
              <a:xfrm>
                <a:off x="1237" y="3101"/>
                <a:ext cx="22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75" name="Freeform 9"/>
              <p:cNvSpPr>
                <a:spLocks noChangeArrowheads="1"/>
              </p:cNvSpPr>
              <p:nvPr/>
            </p:nvSpPr>
            <p:spPr bwMode="auto">
              <a:xfrm rot="101361" flipH="1" flipV="1">
                <a:off x="2179" y="3067"/>
                <a:ext cx="191" cy="272"/>
              </a:xfrm>
              <a:custGeom>
                <a:avLst/>
                <a:gdLst>
                  <a:gd name="T0" fmla="*/ 0 w 324"/>
                  <a:gd name="T1" fmla="*/ 292 h 292"/>
                  <a:gd name="T2" fmla="*/ 72 w 324"/>
                  <a:gd name="T3" fmla="*/ 88 h 292"/>
                  <a:gd name="T4" fmla="*/ 156 w 324"/>
                  <a:gd name="T5" fmla="*/ 4 h 292"/>
                  <a:gd name="T6" fmla="*/ 252 w 324"/>
                  <a:gd name="T7" fmla="*/ 64 h 292"/>
                  <a:gd name="T8" fmla="*/ 324 w 324"/>
                  <a:gd name="T9" fmla="*/ 256 h 292"/>
                </a:gdLst>
                <a:ahLst/>
                <a:cxnLst>
                  <a:cxn ang="0">
                    <a:pos x="T0" y="T1"/>
                  </a:cxn>
                  <a:cxn ang="0">
                    <a:pos x="T2" y="T3"/>
                  </a:cxn>
                  <a:cxn ang="0">
                    <a:pos x="T4" y="T5"/>
                  </a:cxn>
                  <a:cxn ang="0">
                    <a:pos x="T6" y="T7"/>
                  </a:cxn>
                  <a:cxn ang="0">
                    <a:pos x="T8" y="T9"/>
                  </a:cxn>
                </a:cxnLst>
                <a:rect l="0" t="0" r="r" b="b"/>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32776" name="Line 10"/>
              <p:cNvSpPr>
                <a:spLocks noChangeShapeType="1"/>
              </p:cNvSpPr>
              <p:nvPr/>
            </p:nvSpPr>
            <p:spPr bwMode="auto">
              <a:xfrm flipH="1">
                <a:off x="2382" y="3101"/>
                <a:ext cx="22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77" name="Line 11"/>
              <p:cNvSpPr>
                <a:spLocks noChangeShapeType="1"/>
              </p:cNvSpPr>
              <p:nvPr/>
            </p:nvSpPr>
            <p:spPr bwMode="auto">
              <a:xfrm>
                <a:off x="1640" y="3102"/>
                <a:ext cx="54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2778" name="Group 12"/>
          <p:cNvGrpSpPr/>
          <p:nvPr/>
        </p:nvGrpSpPr>
        <p:grpSpPr bwMode="auto">
          <a:xfrm>
            <a:off x="6559550" y="1365251"/>
            <a:ext cx="3352800" cy="2081213"/>
            <a:chOff x="3408" y="2865"/>
            <a:chExt cx="2112" cy="1311"/>
          </a:xfrm>
        </p:grpSpPr>
        <p:pic>
          <p:nvPicPr>
            <p:cNvPr id="32779" name="Picture 13" descr="边界图像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3440"/>
              <a:ext cx="2112" cy="7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2780" name="Group 14"/>
            <p:cNvGrpSpPr/>
            <p:nvPr/>
          </p:nvGrpSpPr>
          <p:grpSpPr bwMode="auto">
            <a:xfrm flipV="1">
              <a:off x="3721" y="2865"/>
              <a:ext cx="1563" cy="499"/>
              <a:chOff x="1237" y="2840"/>
              <a:chExt cx="1371" cy="499"/>
            </a:xfrm>
          </p:grpSpPr>
          <p:sp>
            <p:nvSpPr>
              <p:cNvPr id="32781" name="Freeform 15"/>
              <p:cNvSpPr>
                <a:spLocks noChangeArrowheads="1"/>
              </p:cNvSpPr>
              <p:nvPr/>
            </p:nvSpPr>
            <p:spPr bwMode="auto">
              <a:xfrm rot="101361">
                <a:off x="1465" y="2840"/>
                <a:ext cx="191" cy="272"/>
              </a:xfrm>
              <a:custGeom>
                <a:avLst/>
                <a:gdLst>
                  <a:gd name="T0" fmla="*/ 0 w 324"/>
                  <a:gd name="T1" fmla="*/ 292 h 292"/>
                  <a:gd name="T2" fmla="*/ 72 w 324"/>
                  <a:gd name="T3" fmla="*/ 88 h 292"/>
                  <a:gd name="T4" fmla="*/ 156 w 324"/>
                  <a:gd name="T5" fmla="*/ 4 h 292"/>
                  <a:gd name="T6" fmla="*/ 252 w 324"/>
                  <a:gd name="T7" fmla="*/ 64 h 292"/>
                  <a:gd name="T8" fmla="*/ 324 w 324"/>
                  <a:gd name="T9" fmla="*/ 256 h 292"/>
                </a:gdLst>
                <a:ahLst/>
                <a:cxnLst>
                  <a:cxn ang="0">
                    <a:pos x="T0" y="T1"/>
                  </a:cxn>
                  <a:cxn ang="0">
                    <a:pos x="T2" y="T3"/>
                  </a:cxn>
                  <a:cxn ang="0">
                    <a:pos x="T4" y="T5"/>
                  </a:cxn>
                  <a:cxn ang="0">
                    <a:pos x="T6" y="T7"/>
                  </a:cxn>
                  <a:cxn ang="0">
                    <a:pos x="T8" y="T9"/>
                  </a:cxn>
                </a:cxnLst>
                <a:rect l="0" t="0" r="r" b="b"/>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32782" name="Line 16"/>
              <p:cNvSpPr>
                <a:spLocks noChangeShapeType="1"/>
              </p:cNvSpPr>
              <p:nvPr/>
            </p:nvSpPr>
            <p:spPr bwMode="auto">
              <a:xfrm>
                <a:off x="1237" y="3101"/>
                <a:ext cx="22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83" name="Freeform 17"/>
              <p:cNvSpPr>
                <a:spLocks noChangeArrowheads="1"/>
              </p:cNvSpPr>
              <p:nvPr/>
            </p:nvSpPr>
            <p:spPr bwMode="auto">
              <a:xfrm rot="101361" flipH="1" flipV="1">
                <a:off x="2179" y="3067"/>
                <a:ext cx="191" cy="272"/>
              </a:xfrm>
              <a:custGeom>
                <a:avLst/>
                <a:gdLst>
                  <a:gd name="T0" fmla="*/ 0 w 324"/>
                  <a:gd name="T1" fmla="*/ 292 h 292"/>
                  <a:gd name="T2" fmla="*/ 72 w 324"/>
                  <a:gd name="T3" fmla="*/ 88 h 292"/>
                  <a:gd name="T4" fmla="*/ 156 w 324"/>
                  <a:gd name="T5" fmla="*/ 4 h 292"/>
                  <a:gd name="T6" fmla="*/ 252 w 324"/>
                  <a:gd name="T7" fmla="*/ 64 h 292"/>
                  <a:gd name="T8" fmla="*/ 324 w 324"/>
                  <a:gd name="T9" fmla="*/ 256 h 292"/>
                </a:gdLst>
                <a:ahLst/>
                <a:cxnLst>
                  <a:cxn ang="0">
                    <a:pos x="T0" y="T1"/>
                  </a:cxn>
                  <a:cxn ang="0">
                    <a:pos x="T2" y="T3"/>
                  </a:cxn>
                  <a:cxn ang="0">
                    <a:pos x="T4" y="T5"/>
                  </a:cxn>
                  <a:cxn ang="0">
                    <a:pos x="T6" y="T7"/>
                  </a:cxn>
                  <a:cxn ang="0">
                    <a:pos x="T8" y="T9"/>
                  </a:cxn>
                </a:cxnLst>
                <a:rect l="0" t="0" r="r" b="b"/>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32784" name="Line 18"/>
              <p:cNvSpPr>
                <a:spLocks noChangeShapeType="1"/>
              </p:cNvSpPr>
              <p:nvPr/>
            </p:nvSpPr>
            <p:spPr bwMode="auto">
              <a:xfrm flipH="1">
                <a:off x="2382" y="3101"/>
                <a:ext cx="22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85" name="Line 19"/>
              <p:cNvSpPr>
                <a:spLocks noChangeShapeType="1"/>
              </p:cNvSpPr>
              <p:nvPr/>
            </p:nvSpPr>
            <p:spPr bwMode="auto">
              <a:xfrm>
                <a:off x="1640" y="3102"/>
                <a:ext cx="54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2786" name="组合 1"/>
          <p:cNvGrpSpPr/>
          <p:nvPr/>
        </p:nvGrpSpPr>
        <p:grpSpPr bwMode="auto">
          <a:xfrm>
            <a:off x="1499816" y="4413251"/>
            <a:ext cx="3124200" cy="1760538"/>
            <a:chOff x="855663" y="4711700"/>
            <a:chExt cx="3124200" cy="1760538"/>
          </a:xfrm>
        </p:grpSpPr>
        <p:pic>
          <p:nvPicPr>
            <p:cNvPr id="32787" name="Picture 24" descr="边界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63" y="5659438"/>
              <a:ext cx="3124200" cy="812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2788" name="Group 25"/>
            <p:cNvGrpSpPr/>
            <p:nvPr/>
          </p:nvGrpSpPr>
          <p:grpSpPr bwMode="auto">
            <a:xfrm rot="10800000">
              <a:off x="1259651" y="4711700"/>
              <a:ext cx="2416175" cy="585788"/>
              <a:chOff x="1721" y="2971"/>
              <a:chExt cx="1522" cy="369"/>
            </a:xfrm>
          </p:grpSpPr>
          <p:grpSp>
            <p:nvGrpSpPr>
              <p:cNvPr id="32789" name="Group 26"/>
              <p:cNvGrpSpPr/>
              <p:nvPr/>
            </p:nvGrpSpPr>
            <p:grpSpPr bwMode="auto">
              <a:xfrm flipV="1">
                <a:off x="2518" y="2976"/>
                <a:ext cx="725" cy="364"/>
                <a:chOff x="1771" y="2805"/>
                <a:chExt cx="635" cy="454"/>
              </a:xfrm>
            </p:grpSpPr>
            <p:sp>
              <p:nvSpPr>
                <p:cNvPr id="32790" name="Freeform 27"/>
                <p:cNvSpPr>
                  <a:spLocks noChangeArrowheads="1"/>
                </p:cNvSpPr>
                <p:nvPr/>
              </p:nvSpPr>
              <p:spPr bwMode="auto">
                <a:xfrm rot="21498639" flipV="1">
                  <a:off x="1948" y="3015"/>
                  <a:ext cx="147" cy="244"/>
                </a:xfrm>
                <a:custGeom>
                  <a:avLst/>
                  <a:gdLst>
                    <a:gd name="T0" fmla="*/ 0 w 324"/>
                    <a:gd name="T1" fmla="*/ 292 h 292"/>
                    <a:gd name="T2" fmla="*/ 72 w 324"/>
                    <a:gd name="T3" fmla="*/ 88 h 292"/>
                    <a:gd name="T4" fmla="*/ 156 w 324"/>
                    <a:gd name="T5" fmla="*/ 4 h 292"/>
                    <a:gd name="T6" fmla="*/ 252 w 324"/>
                    <a:gd name="T7" fmla="*/ 64 h 292"/>
                    <a:gd name="T8" fmla="*/ 324 w 324"/>
                    <a:gd name="T9" fmla="*/ 256 h 292"/>
                  </a:gdLst>
                  <a:ahLst/>
                  <a:cxnLst>
                    <a:cxn ang="0">
                      <a:pos x="T0" y="T1"/>
                    </a:cxn>
                    <a:cxn ang="0">
                      <a:pos x="T2" y="T3"/>
                    </a:cxn>
                    <a:cxn ang="0">
                      <a:pos x="T4" y="T5"/>
                    </a:cxn>
                    <a:cxn ang="0">
                      <a:pos x="T6" y="T7"/>
                    </a:cxn>
                    <a:cxn ang="0">
                      <a:pos x="T8" y="T9"/>
                    </a:cxn>
                  </a:cxnLst>
                  <a:rect l="0" t="0" r="r" b="b"/>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32791" name="Freeform 28"/>
                <p:cNvSpPr>
                  <a:spLocks noChangeArrowheads="1"/>
                </p:cNvSpPr>
                <p:nvPr/>
              </p:nvSpPr>
              <p:spPr bwMode="auto">
                <a:xfrm rot="21498639" flipV="1">
                  <a:off x="2089" y="2805"/>
                  <a:ext cx="137" cy="251"/>
                </a:xfrm>
                <a:custGeom>
                  <a:avLst/>
                  <a:gdLst>
                    <a:gd name="T0" fmla="*/ 300 w 300"/>
                    <a:gd name="T1" fmla="*/ 0 h 300"/>
                    <a:gd name="T2" fmla="*/ 252 w 300"/>
                    <a:gd name="T3" fmla="*/ 212 h 300"/>
                    <a:gd name="T4" fmla="*/ 168 w 300"/>
                    <a:gd name="T5" fmla="*/ 296 h 300"/>
                    <a:gd name="T6" fmla="*/ 72 w 300"/>
                    <a:gd name="T7" fmla="*/ 236 h 300"/>
                    <a:gd name="T8" fmla="*/ 0 w 300"/>
                    <a:gd name="T9" fmla="*/ 44 h 300"/>
                  </a:gdLst>
                  <a:ahLst/>
                  <a:cxnLst>
                    <a:cxn ang="0">
                      <a:pos x="T0" y="T1"/>
                    </a:cxn>
                    <a:cxn ang="0">
                      <a:pos x="T2" y="T3"/>
                    </a:cxn>
                    <a:cxn ang="0">
                      <a:pos x="T4" y="T5"/>
                    </a:cxn>
                    <a:cxn ang="0">
                      <a:pos x="T6" y="T7"/>
                    </a:cxn>
                    <a:cxn ang="0">
                      <a:pos x="T8" y="T9"/>
                    </a:cxn>
                  </a:cxnLst>
                  <a:rect l="0" t="0" r="r" b="b"/>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32792" name="Line 29"/>
                <p:cNvSpPr>
                  <a:spLocks noChangeShapeType="1"/>
                </p:cNvSpPr>
                <p:nvPr/>
              </p:nvSpPr>
              <p:spPr bwMode="auto">
                <a:xfrm flipV="1">
                  <a:off x="1771" y="3032"/>
                  <a:ext cx="17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93" name="Line 30"/>
                <p:cNvSpPr>
                  <a:spLocks noChangeShapeType="1"/>
                </p:cNvSpPr>
                <p:nvPr/>
              </p:nvSpPr>
              <p:spPr bwMode="auto">
                <a:xfrm flipV="1">
                  <a:off x="2233" y="3037"/>
                  <a:ext cx="17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2794" name="Group 31"/>
              <p:cNvGrpSpPr/>
              <p:nvPr/>
            </p:nvGrpSpPr>
            <p:grpSpPr bwMode="auto">
              <a:xfrm>
                <a:off x="1721" y="2971"/>
                <a:ext cx="725" cy="364"/>
                <a:chOff x="1771" y="2805"/>
                <a:chExt cx="635" cy="454"/>
              </a:xfrm>
            </p:grpSpPr>
            <p:sp>
              <p:nvSpPr>
                <p:cNvPr id="32795" name="Freeform 32"/>
                <p:cNvSpPr>
                  <a:spLocks noChangeArrowheads="1"/>
                </p:cNvSpPr>
                <p:nvPr/>
              </p:nvSpPr>
              <p:spPr bwMode="auto">
                <a:xfrm rot="21498639" flipV="1">
                  <a:off x="1948" y="3015"/>
                  <a:ext cx="147" cy="244"/>
                </a:xfrm>
                <a:custGeom>
                  <a:avLst/>
                  <a:gdLst>
                    <a:gd name="T0" fmla="*/ 0 w 324"/>
                    <a:gd name="T1" fmla="*/ 292 h 292"/>
                    <a:gd name="T2" fmla="*/ 72 w 324"/>
                    <a:gd name="T3" fmla="*/ 88 h 292"/>
                    <a:gd name="T4" fmla="*/ 156 w 324"/>
                    <a:gd name="T5" fmla="*/ 4 h 292"/>
                    <a:gd name="T6" fmla="*/ 252 w 324"/>
                    <a:gd name="T7" fmla="*/ 64 h 292"/>
                    <a:gd name="T8" fmla="*/ 324 w 324"/>
                    <a:gd name="T9" fmla="*/ 256 h 292"/>
                  </a:gdLst>
                  <a:ahLst/>
                  <a:cxnLst>
                    <a:cxn ang="0">
                      <a:pos x="T0" y="T1"/>
                    </a:cxn>
                    <a:cxn ang="0">
                      <a:pos x="T2" y="T3"/>
                    </a:cxn>
                    <a:cxn ang="0">
                      <a:pos x="T4" y="T5"/>
                    </a:cxn>
                    <a:cxn ang="0">
                      <a:pos x="T6" y="T7"/>
                    </a:cxn>
                    <a:cxn ang="0">
                      <a:pos x="T8" y="T9"/>
                    </a:cxn>
                  </a:cxnLst>
                  <a:rect l="0" t="0" r="r" b="b"/>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32796" name="Freeform 33"/>
                <p:cNvSpPr>
                  <a:spLocks noChangeArrowheads="1"/>
                </p:cNvSpPr>
                <p:nvPr/>
              </p:nvSpPr>
              <p:spPr bwMode="auto">
                <a:xfrm rot="21498639" flipV="1">
                  <a:off x="2089" y="2805"/>
                  <a:ext cx="137" cy="251"/>
                </a:xfrm>
                <a:custGeom>
                  <a:avLst/>
                  <a:gdLst>
                    <a:gd name="T0" fmla="*/ 300 w 300"/>
                    <a:gd name="T1" fmla="*/ 0 h 300"/>
                    <a:gd name="T2" fmla="*/ 252 w 300"/>
                    <a:gd name="T3" fmla="*/ 212 h 300"/>
                    <a:gd name="T4" fmla="*/ 168 w 300"/>
                    <a:gd name="T5" fmla="*/ 296 h 300"/>
                    <a:gd name="T6" fmla="*/ 72 w 300"/>
                    <a:gd name="T7" fmla="*/ 236 h 300"/>
                    <a:gd name="T8" fmla="*/ 0 w 300"/>
                    <a:gd name="T9" fmla="*/ 44 h 300"/>
                  </a:gdLst>
                  <a:ahLst/>
                  <a:cxnLst>
                    <a:cxn ang="0">
                      <a:pos x="T0" y="T1"/>
                    </a:cxn>
                    <a:cxn ang="0">
                      <a:pos x="T2" y="T3"/>
                    </a:cxn>
                    <a:cxn ang="0">
                      <a:pos x="T4" y="T5"/>
                    </a:cxn>
                    <a:cxn ang="0">
                      <a:pos x="T6" y="T7"/>
                    </a:cxn>
                    <a:cxn ang="0">
                      <a:pos x="T8" y="T9"/>
                    </a:cxn>
                  </a:cxnLst>
                  <a:rect l="0" t="0" r="r" b="b"/>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32797" name="Line 34"/>
                <p:cNvSpPr>
                  <a:spLocks noChangeShapeType="1"/>
                </p:cNvSpPr>
                <p:nvPr/>
              </p:nvSpPr>
              <p:spPr bwMode="auto">
                <a:xfrm flipV="1">
                  <a:off x="1771" y="3032"/>
                  <a:ext cx="17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98" name="Line 35"/>
                <p:cNvSpPr>
                  <a:spLocks noChangeShapeType="1"/>
                </p:cNvSpPr>
                <p:nvPr/>
              </p:nvSpPr>
              <p:spPr bwMode="auto">
                <a:xfrm flipV="1">
                  <a:off x="2233" y="3037"/>
                  <a:ext cx="17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2799" name="Line 36"/>
              <p:cNvSpPr>
                <a:spLocks noChangeShapeType="1"/>
              </p:cNvSpPr>
              <p:nvPr/>
            </p:nvSpPr>
            <p:spPr bwMode="auto">
              <a:xfrm>
                <a:off x="2381" y="3158"/>
                <a:ext cx="18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32800" name="矩形 5"/>
          <p:cNvSpPr>
            <a:spLocks noChangeArrowheads="1"/>
          </p:cNvSpPr>
          <p:nvPr/>
        </p:nvSpPr>
        <p:spPr bwMode="auto">
          <a:xfrm>
            <a:off x="5949950" y="3681413"/>
            <a:ext cx="4572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a:r>
              <a:rPr lang="en-IE" altLang="zh-CN" sz="2000">
                <a:ea typeface="宋体" panose="02010600030101010101" pitchFamily="2" charset="-122"/>
              </a:rPr>
              <a:t>1</a:t>
            </a:r>
            <a:r>
              <a:rPr lang="en-IE" altLang="zh-CN" sz="2000" baseline="30000">
                <a:ea typeface="宋体" panose="02010600030101010101" pitchFamily="2" charset="-122"/>
              </a:rPr>
              <a:t>st</a:t>
            </a:r>
            <a:r>
              <a:rPr lang="en-IE" altLang="zh-CN" sz="2000">
                <a:ea typeface="宋体" panose="02010600030101010101" pitchFamily="2" charset="-122"/>
              </a:rPr>
              <a:t> derivative </a:t>
            </a:r>
            <a:endParaRPr lang="zh-CN" altLang="en-US" sz="2000">
              <a:ea typeface="宋体" panose="02010600030101010101" pitchFamily="2" charset="-122"/>
            </a:endParaRPr>
          </a:p>
          <a:p>
            <a:pPr algn="just"/>
            <a:r>
              <a:rPr lang="zh-CN" altLang="en-US" sz="2000">
                <a:ea typeface="宋体" panose="02010600030101010101" pitchFamily="2" charset="-122"/>
              </a:rPr>
              <a:t>特点：对于左图，左侧的边是正的（由暗到亮），右侧的边是负的（由亮到暗）。对于右图，结论相反。常数部分为零。</a:t>
            </a:r>
            <a:endParaRPr lang="en-US" altLang="zh-CN" sz="2000">
              <a:ea typeface="宋体" panose="02010600030101010101" pitchFamily="2" charset="-122"/>
            </a:endParaRPr>
          </a:p>
          <a:p>
            <a:pPr algn="just"/>
            <a:endParaRPr lang="en-US" altLang="zh-CN" sz="2000">
              <a:ea typeface="宋体" panose="02010600030101010101" pitchFamily="2" charset="-122"/>
            </a:endParaRPr>
          </a:p>
          <a:p>
            <a:pPr algn="just"/>
            <a:r>
              <a:rPr lang="en-IE" altLang="zh-CN" sz="2000">
                <a:ea typeface="宋体" panose="02010600030101010101" pitchFamily="2" charset="-122"/>
              </a:rPr>
              <a:t>2</a:t>
            </a:r>
            <a:r>
              <a:rPr lang="en-IE" altLang="zh-CN" sz="2000" baseline="30000">
                <a:ea typeface="宋体" panose="02010600030101010101" pitchFamily="2" charset="-122"/>
              </a:rPr>
              <a:t>nd</a:t>
            </a:r>
            <a:r>
              <a:rPr lang="en-IE" altLang="zh-CN" sz="2000">
                <a:ea typeface="宋体" panose="02010600030101010101" pitchFamily="2" charset="-122"/>
              </a:rPr>
              <a:t> derivative </a:t>
            </a:r>
            <a:endParaRPr lang="zh-CN" altLang="en-US" sz="2000">
              <a:ea typeface="宋体" panose="02010600030101010101" pitchFamily="2" charset="-122"/>
            </a:endParaRPr>
          </a:p>
          <a:p>
            <a:pPr marL="0" lvl="2" algn="just"/>
            <a:r>
              <a:rPr lang="zh-CN" altLang="en-US" sz="2000">
                <a:solidFill>
                  <a:srgbClr val="A1010C"/>
                </a:solidFill>
                <a:ea typeface="宋体" panose="02010600030101010101" pitchFamily="2" charset="-122"/>
              </a:rPr>
              <a:t>特点：</a:t>
            </a:r>
            <a:r>
              <a:rPr lang="zh-CN" altLang="en-US" sz="2000">
                <a:ea typeface="宋体" panose="02010600030101010101" pitchFamily="2" charset="-122"/>
              </a:rPr>
              <a:t>二阶微分在亮的一边是负的，在暗的一边是正的。常数部分为零。</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Edges &amp; Derivatives</a:t>
            </a:r>
          </a:p>
        </p:txBody>
      </p:sp>
      <p:sp>
        <p:nvSpPr>
          <p:cNvPr id="30722" name="Rectangle 3"/>
          <p:cNvSpPr>
            <a:spLocks noGrp="1" noChangeArrowheads="1"/>
          </p:cNvSpPr>
          <p:nvPr>
            <p:ph idx="1"/>
          </p:nvPr>
        </p:nvSpPr>
        <p:spPr>
          <a:xfrm>
            <a:off x="550006" y="1236344"/>
            <a:ext cx="5254463" cy="4778375"/>
          </a:xfrm>
        </p:spPr>
        <p:txBody>
          <a:bodyPr/>
          <a:lstStyle/>
          <a:p>
            <a:pPr marL="342900" indent="-342900" eaLnBrk="1" hangingPunct="1">
              <a:lnSpc>
                <a:spcPct val="150000"/>
              </a:lnSpc>
              <a:buFont typeface="Wingdings" panose="05000000000000000000" pitchFamily="2" charset="2"/>
              <a:buChar char="n"/>
            </a:pPr>
            <a:r>
              <a:rPr lang="en-IE" altLang="zh-CN" dirty="0" smtClean="0">
                <a:ea typeface="宋体" panose="02010600030101010101" pitchFamily="2" charset="-122"/>
              </a:rPr>
              <a:t>We can see how derivatives are used to find discontinuities1</a:t>
            </a:r>
            <a:r>
              <a:rPr lang="en-IE" altLang="zh-CN" baseline="30000" dirty="0" smtClean="0">
                <a:ea typeface="宋体" panose="02010600030101010101" pitchFamily="2" charset="-122"/>
              </a:rPr>
              <a:t>st</a:t>
            </a:r>
            <a:r>
              <a:rPr lang="en-IE" altLang="zh-CN" dirty="0" smtClean="0">
                <a:ea typeface="宋体" panose="02010600030101010101" pitchFamily="2" charset="-122"/>
              </a:rPr>
              <a:t> derivative tells us where an edge is. 2</a:t>
            </a:r>
            <a:r>
              <a:rPr lang="en-IE" altLang="zh-CN" baseline="30000" dirty="0" smtClean="0">
                <a:ea typeface="宋体" panose="02010600030101010101" pitchFamily="2" charset="-122"/>
              </a:rPr>
              <a:t>nd</a:t>
            </a:r>
            <a:r>
              <a:rPr lang="en-IE" altLang="zh-CN" dirty="0" smtClean="0">
                <a:ea typeface="宋体" panose="02010600030101010101" pitchFamily="2" charset="-122"/>
              </a:rPr>
              <a:t> derivative can be used to show edge direction.</a:t>
            </a:r>
          </a:p>
        </p:txBody>
      </p:sp>
      <p:sp>
        <p:nvSpPr>
          <p:cNvPr id="2" name="灯片编号占位符 1"/>
          <p:cNvSpPr>
            <a:spLocks noGrp="1"/>
          </p:cNvSpPr>
          <p:nvPr>
            <p:ph type="sldNum" sz="quarter" idx="12"/>
          </p:nvPr>
        </p:nvSpPr>
        <p:spPr/>
        <p:txBody>
          <a:bodyPr/>
          <a:lstStyle/>
          <a:p>
            <a:fld id="{48F63A3B-78C7-47BE-AE5E-E10140E04643}" type="slidenum">
              <a:rPr lang="en-US" smtClean="0"/>
              <a:t>15</a:t>
            </a:fld>
            <a:endParaRPr lang="en-US" dirty="0"/>
          </a:p>
        </p:txBody>
      </p:sp>
      <p:grpSp>
        <p:nvGrpSpPr>
          <p:cNvPr id="30723" name="Group 11"/>
          <p:cNvGrpSpPr/>
          <p:nvPr/>
        </p:nvGrpSpPr>
        <p:grpSpPr bwMode="auto">
          <a:xfrm>
            <a:off x="6203373" y="1236345"/>
            <a:ext cx="5149850" cy="5476875"/>
            <a:chOff x="2379" y="843"/>
            <a:chExt cx="3244" cy="3450"/>
          </a:xfrm>
        </p:grpSpPr>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l="63783"/>
            <a:stretch>
              <a:fillRect/>
            </a:stretch>
          </p:blipFill>
          <p:spPr bwMode="auto">
            <a:xfrm>
              <a:off x="4030" y="843"/>
              <a:ext cx="1593" cy="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Line 9"/>
            <p:cNvSpPr>
              <a:spLocks noChangeShapeType="1"/>
            </p:cNvSpPr>
            <p:nvPr/>
          </p:nvSpPr>
          <p:spPr bwMode="auto">
            <a:xfrm flipV="1">
              <a:off x="3210" y="868"/>
              <a:ext cx="0" cy="189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26" name="Line 10"/>
            <p:cNvSpPr>
              <a:spLocks noChangeShapeType="1"/>
            </p:cNvSpPr>
            <p:nvPr/>
          </p:nvSpPr>
          <p:spPr bwMode="auto">
            <a:xfrm flipH="1">
              <a:off x="3198" y="877"/>
              <a:ext cx="1641"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30727" name="Picture 8"/>
            <p:cNvPicPr>
              <a:picLocks noChangeAspect="1" noChangeArrowheads="1"/>
            </p:cNvPicPr>
            <p:nvPr/>
          </p:nvPicPr>
          <p:blipFill>
            <a:blip r:embed="rId3">
              <a:extLst>
                <a:ext uri="{28A0092B-C50C-407E-A947-70E740481C1C}">
                  <a14:useLocalDpi xmlns:a14="http://schemas.microsoft.com/office/drawing/2010/main" val="0"/>
                </a:ext>
              </a:extLst>
            </a:blip>
            <a:srcRect l="19040" t="3595" r="42720" b="49710"/>
            <a:stretch>
              <a:fillRect/>
            </a:stretch>
          </p:blipFill>
          <p:spPr bwMode="auto">
            <a:xfrm>
              <a:off x="2379" y="2594"/>
              <a:ext cx="1682"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Edge </a:t>
            </a:r>
            <a:r>
              <a:rPr lang="en-US" altLang="zh-CN" dirty="0" smtClean="0"/>
              <a:t>Detection</a:t>
            </a:r>
            <a:endParaRPr lang="zh-CN" altLang="en-US" dirty="0"/>
          </a:p>
        </p:txBody>
      </p:sp>
      <p:sp>
        <p:nvSpPr>
          <p:cNvPr id="3" name="内容占位符 2"/>
          <p:cNvSpPr>
            <a:spLocks noGrp="1"/>
          </p:cNvSpPr>
          <p:nvPr>
            <p:ph idx="1"/>
          </p:nvPr>
        </p:nvSpPr>
        <p:spPr>
          <a:xfrm>
            <a:off x="550006" y="1236344"/>
            <a:ext cx="7888597" cy="5380766"/>
          </a:xfrm>
        </p:spPr>
        <p:txBody>
          <a:bodyPr>
            <a:normAutofit/>
          </a:bodyPr>
          <a:lstStyle/>
          <a:p>
            <a:pPr lvl="0" fontAlgn="base">
              <a:lnSpc>
                <a:spcPct val="150000"/>
              </a:lnSpc>
              <a:spcBef>
                <a:spcPct val="0"/>
              </a:spcBef>
              <a:spcAft>
                <a:spcPct val="0"/>
              </a:spcAft>
              <a:buClrTx/>
            </a:pPr>
            <a:r>
              <a:rPr lang="en-US" altLang="zh-CN" dirty="0">
                <a:solidFill>
                  <a:prstClr val="black"/>
                </a:solidFill>
                <a:latin typeface="Arial" panose="020B0604020202020204" pitchFamily="34" charset="0"/>
                <a:ea typeface="宋体" panose="02010600030101010101" pitchFamily="2" charset="-122"/>
                <a:cs typeface="+mn-cs"/>
              </a:rPr>
              <a:t>Second derivatives:</a:t>
            </a:r>
          </a:p>
          <a:p>
            <a:pPr marL="342900" lvl="0" indent="-342900" algn="just" fontAlgn="base">
              <a:lnSpc>
                <a:spcPct val="15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Produces 2 values for every edge in an image (an undesirable feature).</a:t>
            </a:r>
          </a:p>
          <a:p>
            <a:pPr marL="342900" lvl="0" indent="-342900" algn="just" fontAlgn="base">
              <a:lnSpc>
                <a:spcPct val="15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An imaginary straight line joining the extreme positive and negative values of the second derivative would cross zero near the midpoint of the edge (</a:t>
            </a:r>
            <a:r>
              <a:rPr lang="en-US" altLang="zh-CN" dirty="0">
                <a:solidFill>
                  <a:srgbClr val="FF0000"/>
                </a:solidFill>
                <a:latin typeface="Arial" panose="020B0604020202020204" pitchFamily="34" charset="0"/>
                <a:ea typeface="宋体" panose="02010600030101010101" pitchFamily="2" charset="-122"/>
                <a:cs typeface="+mn-cs"/>
              </a:rPr>
              <a:t>Zero-crossing property</a:t>
            </a:r>
            <a:r>
              <a:rPr lang="en-US" altLang="zh-CN" dirty="0">
                <a:solidFill>
                  <a:prstClr val="black"/>
                </a:solidFill>
                <a:latin typeface="Arial" panose="020B0604020202020204" pitchFamily="34" charset="0"/>
                <a:ea typeface="宋体" panose="02010600030101010101" pitchFamily="2" charset="-122"/>
                <a:cs typeface="+mn-cs"/>
              </a:rPr>
              <a:t>)</a:t>
            </a:r>
          </a:p>
          <a:p>
            <a:pPr marL="342900" lvl="0" indent="-342900" algn="just" fontAlgn="base">
              <a:lnSpc>
                <a:spcPct val="15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Quite useful for locating the centers of thick edges.</a:t>
            </a:r>
          </a:p>
          <a:p>
            <a:pPr marL="342900" lvl="0" indent="-342900" algn="just" fontAlgn="base">
              <a:lnSpc>
                <a:spcPct val="15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We will talk about it again later.</a:t>
            </a:r>
          </a:p>
          <a:p>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16</a:t>
            </a:fld>
            <a:endParaRPr lang="en-US" dirty="0"/>
          </a:p>
        </p:txBody>
      </p:sp>
      <p:pic>
        <p:nvPicPr>
          <p:cNvPr id="35842" name="Picture 6"/>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l="63783"/>
          <a:stretch>
            <a:fillRect/>
          </a:stretch>
        </p:blipFill>
        <p:spPr bwMode="auto">
          <a:xfrm>
            <a:off x="8840862" y="1236344"/>
            <a:ext cx="2528887"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Line 10"/>
          <p:cNvSpPr>
            <a:spLocks noChangeShapeType="1"/>
          </p:cNvSpPr>
          <p:nvPr/>
        </p:nvSpPr>
        <p:spPr bwMode="auto">
          <a:xfrm>
            <a:off x="9745345" y="5146675"/>
            <a:ext cx="709295" cy="1471295"/>
          </a:xfrm>
          <a:prstGeom prst="line">
            <a:avLst/>
          </a:prstGeom>
          <a:noFill/>
          <a:ln w="12700">
            <a:solidFill>
              <a:srgbClr val="FF0000"/>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Derivatives &amp; Noise</a:t>
            </a:r>
          </a:p>
        </p:txBody>
      </p:sp>
      <p:sp>
        <p:nvSpPr>
          <p:cNvPr id="5" name="灯片编号占位符 4"/>
          <p:cNvSpPr>
            <a:spLocks noGrp="1"/>
          </p:cNvSpPr>
          <p:nvPr>
            <p:ph type="sldNum" sz="quarter" idx="12"/>
          </p:nvPr>
        </p:nvSpPr>
        <p:spPr/>
        <p:txBody>
          <a:bodyPr/>
          <a:lstStyle/>
          <a:p>
            <a:fld id="{48F63A3B-78C7-47BE-AE5E-E10140E04643}" type="slidenum">
              <a:rPr lang="en-US" smtClean="0"/>
              <a:t>17</a:t>
            </a:fld>
            <a:endParaRPr lang="en-US" dirty="0"/>
          </a:p>
        </p:txBody>
      </p:sp>
      <p:pic>
        <p:nvPicPr>
          <p:cNvPr id="36867" name="Picture 4"/>
          <p:cNvPicPr>
            <a:picLocks noChangeAspect="1" noChangeArrowheads="1"/>
          </p:cNvPicPr>
          <p:nvPr/>
        </p:nvPicPr>
        <p:blipFill>
          <a:blip r:embed="rId3">
            <a:extLst>
              <a:ext uri="{28A0092B-C50C-407E-A947-70E740481C1C}">
                <a14:useLocalDpi xmlns:a14="http://schemas.microsoft.com/office/drawing/2010/main" val="0"/>
              </a:ext>
            </a:extLst>
          </a:blip>
          <a:srcRect b="50070"/>
          <a:stretch>
            <a:fillRect/>
          </a:stretch>
        </p:blipFill>
        <p:spPr bwMode="auto">
          <a:xfrm>
            <a:off x="7927225" y="1255714"/>
            <a:ext cx="346075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5"/>
          <p:cNvPicPr>
            <a:picLocks noChangeAspect="1" noChangeArrowheads="1"/>
          </p:cNvPicPr>
          <p:nvPr/>
        </p:nvPicPr>
        <p:blipFill>
          <a:blip r:embed="rId3">
            <a:extLst>
              <a:ext uri="{28A0092B-C50C-407E-A947-70E740481C1C}">
                <a14:useLocalDpi xmlns:a14="http://schemas.microsoft.com/office/drawing/2010/main" val="0"/>
              </a:ext>
            </a:extLst>
          </a:blip>
          <a:srcRect t="49629"/>
          <a:stretch>
            <a:fillRect/>
          </a:stretch>
        </p:blipFill>
        <p:spPr bwMode="auto">
          <a:xfrm>
            <a:off x="7925639" y="3957639"/>
            <a:ext cx="3506787"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03986" y="1255714"/>
            <a:ext cx="6969271" cy="4948406"/>
          </a:xfrm>
          <a:prstGeom prst="rect">
            <a:avLst/>
          </a:prstGeom>
          <a:noFill/>
        </p:spPr>
        <p:txBody>
          <a:bodyPr wrap="square" rtlCol="0">
            <a:spAutoFit/>
          </a:bodyPr>
          <a:lstStyle/>
          <a:p>
            <a:pPr algn="just">
              <a:lnSpc>
                <a:spcPct val="120000"/>
              </a:lnSpc>
              <a:spcBef>
                <a:spcPts val="1200"/>
              </a:spcBef>
            </a:pPr>
            <a:r>
              <a:rPr lang="en-US" altLang="zh-CN" sz="2400" dirty="0">
                <a:latin typeface="微软雅黑" panose="020B0503020204020204" pitchFamily="34" charset="-122"/>
                <a:ea typeface="微软雅黑" panose="020B0503020204020204" pitchFamily="34" charset="-122"/>
              </a:rPr>
              <a:t>Derivative based edge </a:t>
            </a:r>
            <a:r>
              <a:rPr lang="en-US" altLang="zh-CN" sz="2400" dirty="0" smtClean="0">
                <a:latin typeface="微软雅黑" panose="020B0503020204020204" pitchFamily="34" charset="-122"/>
                <a:ea typeface="微软雅黑" panose="020B0503020204020204" pitchFamily="34" charset="-122"/>
              </a:rPr>
              <a:t>detectors are </a:t>
            </a:r>
            <a:r>
              <a:rPr lang="en-US" altLang="zh-CN" sz="2400" dirty="0">
                <a:latin typeface="微软雅黑" panose="020B0503020204020204" pitchFamily="34" charset="-122"/>
                <a:ea typeface="微软雅黑" panose="020B0503020204020204" pitchFamily="34" charset="-122"/>
              </a:rPr>
              <a:t>extremely sensitive to </a:t>
            </a:r>
            <a:r>
              <a:rPr lang="en-US" altLang="zh-CN" sz="2400" dirty="0" smtClean="0">
                <a:latin typeface="微软雅黑" panose="020B0503020204020204" pitchFamily="34" charset="-122"/>
                <a:ea typeface="微软雅黑" panose="020B0503020204020204" pitchFamily="34" charset="-122"/>
              </a:rPr>
              <a:t>noise.</a:t>
            </a:r>
          </a:p>
          <a:p>
            <a:pPr marL="342900" indent="-342900" algn="just">
              <a:lnSpc>
                <a:spcPct val="120000"/>
              </a:lnSpc>
              <a:spcBef>
                <a:spcPts val="1200"/>
              </a:spcBef>
              <a:buClr>
                <a:schemeClr val="accent2"/>
              </a:buClr>
              <a:buFont typeface="Wingdings" panose="05000000000000000000" pitchFamily="2" charset="2"/>
              <a:buChar char="p"/>
            </a:pPr>
            <a:r>
              <a:rPr lang="en-US" altLang="zh-CN" sz="2400" dirty="0" smtClean="0">
                <a:latin typeface="微软雅黑" panose="020B0503020204020204" pitchFamily="34" charset="-122"/>
                <a:ea typeface="微软雅黑" panose="020B0503020204020204" pitchFamily="34" charset="-122"/>
              </a:rPr>
              <a:t>First column: images and gray-level </a:t>
            </a:r>
            <a:r>
              <a:rPr lang="en-US" altLang="zh-CN" sz="2400" dirty="0">
                <a:latin typeface="微软雅黑" panose="020B0503020204020204" pitchFamily="34" charset="-122"/>
                <a:ea typeface="微软雅黑" panose="020B0503020204020204" pitchFamily="34" charset="-122"/>
              </a:rPr>
              <a:t>profiles of a </a:t>
            </a:r>
            <a:r>
              <a:rPr lang="en-US" altLang="zh-CN" sz="2400" dirty="0" smtClean="0">
                <a:latin typeface="微软雅黑" panose="020B0503020204020204" pitchFamily="34" charset="-122"/>
                <a:ea typeface="微软雅黑" panose="020B0503020204020204" pitchFamily="34" charset="-122"/>
              </a:rPr>
              <a:t>ramp edge corrupted </a:t>
            </a:r>
            <a:r>
              <a:rPr lang="en-US" altLang="zh-CN" sz="2400" dirty="0">
                <a:latin typeface="微软雅黑" panose="020B0503020204020204" pitchFamily="34" charset="-122"/>
                <a:ea typeface="微软雅黑" panose="020B0503020204020204" pitchFamily="34" charset="-122"/>
              </a:rPr>
              <a:t>by </a:t>
            </a:r>
            <a:r>
              <a:rPr lang="en-US" altLang="zh-CN" sz="2400" dirty="0" smtClean="0">
                <a:latin typeface="微软雅黑" panose="020B0503020204020204" pitchFamily="34" charset="-122"/>
                <a:ea typeface="微软雅黑" panose="020B0503020204020204" pitchFamily="34" charset="-122"/>
              </a:rPr>
              <a:t>random Gaussian </a:t>
            </a:r>
            <a:r>
              <a:rPr lang="en-US" altLang="zh-CN" sz="2400" dirty="0">
                <a:latin typeface="微软雅黑" panose="020B0503020204020204" pitchFamily="34" charset="-122"/>
                <a:ea typeface="微软雅黑" panose="020B0503020204020204" pitchFamily="34" charset="-122"/>
              </a:rPr>
              <a:t>noise of mean </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dirty="0" smtClean="0">
                <a:latin typeface="微软雅黑" panose="020B0503020204020204" pitchFamily="34" charset="-122"/>
                <a:ea typeface="微软雅黑" panose="020B0503020204020204" pitchFamily="34" charset="-122"/>
              </a:rPr>
              <a:t> and </a:t>
            </a: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σ</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0.0</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0.1</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2400" dirty="0" smtClean="0">
                <a:latin typeface="微软雅黑" panose="020B0503020204020204" pitchFamily="34" charset="-122"/>
                <a:ea typeface="微软雅黑" panose="020B0503020204020204" pitchFamily="34" charset="-122"/>
              </a:rPr>
              <a:t>, and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10.0</a:t>
            </a:r>
            <a:r>
              <a:rPr lang="en-US" altLang="zh-CN" sz="2400" dirty="0" smtClean="0">
                <a:latin typeface="微软雅黑" panose="020B0503020204020204" pitchFamily="34" charset="-122"/>
                <a:ea typeface="微软雅黑" panose="020B0503020204020204" pitchFamily="34" charset="-122"/>
              </a:rPr>
              <a:t>.</a:t>
            </a:r>
          </a:p>
          <a:p>
            <a:pPr marL="342900" indent="-342900" algn="just">
              <a:lnSpc>
                <a:spcPct val="120000"/>
              </a:lnSpc>
              <a:spcBef>
                <a:spcPts val="1200"/>
              </a:spcBef>
              <a:buClr>
                <a:schemeClr val="accent2"/>
              </a:buClr>
              <a:buFont typeface="Wingdings" panose="05000000000000000000" pitchFamily="2" charset="2"/>
              <a:buChar char="p"/>
            </a:pPr>
            <a:r>
              <a:rPr lang="en-US" altLang="zh-CN" sz="2400" dirty="0" smtClean="0">
                <a:latin typeface="微软雅黑" panose="020B0503020204020204" pitchFamily="34" charset="-122"/>
                <a:ea typeface="微软雅黑" panose="020B0503020204020204" pitchFamily="34" charset="-122"/>
              </a:rPr>
              <a:t>Second </a:t>
            </a:r>
            <a:r>
              <a:rPr lang="en-US" altLang="zh-CN" sz="2400" dirty="0">
                <a:latin typeface="微软雅黑" panose="020B0503020204020204" pitchFamily="34" charset="-122"/>
                <a:ea typeface="微软雅黑" panose="020B0503020204020204" pitchFamily="34" charset="-122"/>
              </a:rPr>
              <a:t>column: first </a:t>
            </a:r>
            <a:r>
              <a:rPr lang="en-US" altLang="zh-CN" sz="2400" dirty="0" smtClean="0">
                <a:latin typeface="微软雅黑" panose="020B0503020204020204" pitchFamily="34" charset="-122"/>
                <a:ea typeface="微软雅黑" panose="020B0503020204020204" pitchFamily="34" charset="-122"/>
              </a:rPr>
              <a:t>derivative images </a:t>
            </a:r>
            <a:r>
              <a:rPr lang="en-US" altLang="zh-CN" sz="2400" dirty="0">
                <a:latin typeface="微软雅黑" panose="020B0503020204020204" pitchFamily="34" charset="-122"/>
                <a:ea typeface="微软雅黑" panose="020B0503020204020204" pitchFamily="34" charset="-122"/>
              </a:rPr>
              <a:t>and gray-level profiles</a:t>
            </a:r>
            <a:r>
              <a:rPr lang="en-US" altLang="zh-CN" sz="2400" dirty="0" smtClean="0">
                <a:latin typeface="微软雅黑" panose="020B0503020204020204" pitchFamily="34" charset="-122"/>
                <a:ea typeface="微软雅黑" panose="020B0503020204020204" pitchFamily="34" charset="-122"/>
              </a:rPr>
              <a:t>.</a:t>
            </a:r>
          </a:p>
          <a:p>
            <a:pPr marL="342900" indent="-342900" algn="just">
              <a:lnSpc>
                <a:spcPct val="120000"/>
              </a:lnSpc>
              <a:spcBef>
                <a:spcPts val="1200"/>
              </a:spcBef>
              <a:buClr>
                <a:schemeClr val="accent2"/>
              </a:buClr>
              <a:buFont typeface="Wingdings" panose="05000000000000000000" pitchFamily="2" charset="2"/>
              <a:buChar char="p"/>
            </a:pPr>
            <a:r>
              <a:rPr lang="en-US" altLang="zh-CN" sz="2400" dirty="0" smtClean="0">
                <a:latin typeface="微软雅黑" panose="020B0503020204020204" pitchFamily="34" charset="-122"/>
                <a:ea typeface="微软雅黑" panose="020B0503020204020204" pitchFamily="34" charset="-122"/>
              </a:rPr>
              <a:t>Third column: second first derivative images </a:t>
            </a:r>
            <a:r>
              <a:rPr lang="en-US" altLang="zh-CN" sz="2400" dirty="0">
                <a:latin typeface="微软雅黑" panose="020B0503020204020204" pitchFamily="34" charset="-122"/>
                <a:ea typeface="微软雅黑" panose="020B0503020204020204" pitchFamily="34" charset="-122"/>
              </a:rPr>
              <a:t>and gray-level </a:t>
            </a:r>
            <a:r>
              <a:rPr lang="en-US" altLang="zh-CN" sz="2400" dirty="0" smtClean="0">
                <a:latin typeface="微软雅黑" panose="020B0503020204020204" pitchFamily="34" charset="-122"/>
                <a:ea typeface="微软雅黑" panose="020B0503020204020204" pitchFamily="34" charset="-122"/>
              </a:rPr>
              <a:t>profiles</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Derivatives &amp; </a:t>
            </a:r>
            <a:r>
              <a:rPr lang="en-US" altLang="zh-CN" dirty="0" smtClean="0"/>
              <a:t>Noise</a:t>
            </a:r>
            <a:endParaRPr lang="zh-CN" altLang="en-US" dirty="0"/>
          </a:p>
        </p:txBody>
      </p:sp>
      <p:sp>
        <p:nvSpPr>
          <p:cNvPr id="3" name="内容占位符 2"/>
          <p:cNvSpPr>
            <a:spLocks noGrp="1"/>
          </p:cNvSpPr>
          <p:nvPr>
            <p:ph idx="1"/>
          </p:nvPr>
        </p:nvSpPr>
        <p:spPr/>
        <p:txBody>
          <a:bodyPr>
            <a:normAutofit/>
          </a:bodyPr>
          <a:lstStyle/>
          <a:p>
            <a:pPr lvl="0" fontAlgn="base">
              <a:lnSpc>
                <a:spcPct val="150000"/>
              </a:lnSpc>
              <a:spcBef>
                <a:spcPct val="0"/>
              </a:spcBef>
              <a:spcAft>
                <a:spcPct val="0"/>
              </a:spcAft>
              <a:buClrTx/>
            </a:pPr>
            <a:r>
              <a:rPr lang="en-US" altLang="zh-CN" sz="2800" b="1" dirty="0">
                <a:latin typeface="Arial" panose="020B0604020202020204" pitchFamily="34" charset="0"/>
                <a:ea typeface="宋体" panose="02010600030101010101" pitchFamily="2" charset="-122"/>
                <a:cs typeface="+mn-cs"/>
              </a:rPr>
              <a:t>Keep in mind</a:t>
            </a:r>
          </a:p>
          <a:p>
            <a:pPr marL="457200" lvl="0" indent="-457200" algn="just" fontAlgn="base">
              <a:lnSpc>
                <a:spcPct val="150000"/>
              </a:lnSpc>
              <a:spcBef>
                <a:spcPct val="0"/>
              </a:spcBef>
              <a:spcAft>
                <a:spcPct val="0"/>
              </a:spcAft>
              <a:buClr>
                <a:schemeClr val="accent2"/>
              </a:buClr>
              <a:buFont typeface="Wingdings" panose="05000000000000000000" pitchFamily="2" charset="2"/>
              <a:buChar char="p"/>
            </a:pPr>
            <a:r>
              <a:rPr lang="en-US" altLang="zh-CN" sz="2800" dirty="0">
                <a:solidFill>
                  <a:prstClr val="black"/>
                </a:solidFill>
                <a:latin typeface="Arial" panose="020B0604020202020204" pitchFamily="34" charset="0"/>
                <a:ea typeface="宋体" panose="02010600030101010101" pitchFamily="2" charset="-122"/>
                <a:cs typeface="+mn-cs"/>
              </a:rPr>
              <a:t>Fairly little noise can have such a significant impact on the two key derivatives used for edge detection in images.</a:t>
            </a:r>
          </a:p>
          <a:p>
            <a:pPr marL="457200" lvl="0" indent="-457200" algn="just" fontAlgn="base">
              <a:lnSpc>
                <a:spcPct val="150000"/>
              </a:lnSpc>
              <a:spcBef>
                <a:spcPct val="0"/>
              </a:spcBef>
              <a:spcAft>
                <a:spcPct val="0"/>
              </a:spcAft>
              <a:buClr>
                <a:schemeClr val="accent2"/>
              </a:buClr>
              <a:buFont typeface="Wingdings" panose="05000000000000000000" pitchFamily="2" charset="2"/>
              <a:buChar char="p"/>
            </a:pPr>
            <a:r>
              <a:rPr lang="en-US" altLang="zh-CN" sz="2800" dirty="0">
                <a:solidFill>
                  <a:srgbClr val="FF0000"/>
                </a:solidFill>
                <a:latin typeface="Arial" panose="020B0604020202020204" pitchFamily="34" charset="0"/>
                <a:ea typeface="宋体" panose="02010600030101010101" pitchFamily="2" charset="-122"/>
                <a:cs typeface="+mn-cs"/>
              </a:rPr>
              <a:t>Image smoothing </a:t>
            </a:r>
            <a:r>
              <a:rPr lang="en-US" altLang="zh-CN" sz="2800" dirty="0">
                <a:solidFill>
                  <a:prstClr val="black"/>
                </a:solidFill>
                <a:latin typeface="Arial" panose="020B0604020202020204" pitchFamily="34" charset="0"/>
                <a:ea typeface="宋体" panose="02010600030101010101" pitchFamily="2" charset="-122"/>
                <a:cs typeface="+mn-cs"/>
              </a:rPr>
              <a:t>should be serious consideration prior to the use of derivatives in applications where noise is likely to be present</a:t>
            </a:r>
            <a:r>
              <a:rPr lang="en-US" altLang="zh-CN" sz="2800" dirty="0" smtClean="0">
                <a:solidFill>
                  <a:prstClr val="black"/>
                </a:solidFill>
                <a:latin typeface="Arial" panose="020B0604020202020204" pitchFamily="34" charset="0"/>
                <a:ea typeface="宋体" panose="02010600030101010101" pitchFamily="2" charset="-122"/>
                <a:cs typeface="+mn-cs"/>
              </a:rPr>
              <a:t>.</a:t>
            </a:r>
            <a:endParaRPr lang="en-US" altLang="zh-CN" sz="2800" dirty="0">
              <a:solidFill>
                <a:prstClr val="black"/>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fld id="{48F63A3B-78C7-47BE-AE5E-E10140E04643}" type="slidenum">
              <a:rPr lang="en-US" smtClean="0"/>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Derivatives &amp; </a:t>
            </a:r>
            <a:r>
              <a:rPr lang="en-US" altLang="zh-CN" dirty="0" smtClean="0"/>
              <a:t>Noise</a:t>
            </a:r>
            <a:endParaRPr lang="zh-CN" altLang="en-US" dirty="0"/>
          </a:p>
        </p:txBody>
      </p:sp>
      <p:sp>
        <p:nvSpPr>
          <p:cNvPr id="3" name="内容占位符 2"/>
          <p:cNvSpPr>
            <a:spLocks noGrp="1"/>
          </p:cNvSpPr>
          <p:nvPr>
            <p:ph idx="1"/>
          </p:nvPr>
        </p:nvSpPr>
        <p:spPr/>
        <p:txBody>
          <a:bodyPr/>
          <a:lstStyle/>
          <a:p>
            <a:pPr lvl="0" fontAlgn="base">
              <a:lnSpc>
                <a:spcPct val="150000"/>
              </a:lnSpc>
              <a:spcBef>
                <a:spcPct val="0"/>
              </a:spcBef>
              <a:spcAft>
                <a:spcPct val="0"/>
              </a:spcAft>
              <a:buClrTx/>
            </a:pPr>
            <a:r>
              <a:rPr lang="en-US" altLang="zh-CN" sz="2800" b="1" dirty="0">
                <a:latin typeface="Arial" panose="020B0604020202020204" pitchFamily="34" charset="0"/>
                <a:ea typeface="宋体" panose="02010600030101010101" pitchFamily="2" charset="-122"/>
                <a:cs typeface="+mn-cs"/>
              </a:rPr>
              <a:t>Edge point</a:t>
            </a:r>
          </a:p>
          <a:p>
            <a:pPr marL="457200" lvl="0" indent="-457200" algn="just" fontAlgn="base">
              <a:lnSpc>
                <a:spcPct val="150000"/>
              </a:lnSpc>
              <a:spcBef>
                <a:spcPct val="0"/>
              </a:spcBef>
              <a:spcAft>
                <a:spcPct val="0"/>
              </a:spcAft>
              <a:buClr>
                <a:schemeClr val="accent2"/>
              </a:buClr>
              <a:buFont typeface="Wingdings" panose="05000000000000000000" pitchFamily="2" charset="2"/>
              <a:buChar char="p"/>
            </a:pPr>
            <a:r>
              <a:rPr lang="en-US" altLang="zh-CN" sz="2800" dirty="0">
                <a:solidFill>
                  <a:prstClr val="black"/>
                </a:solidFill>
                <a:latin typeface="Arial" panose="020B0604020202020204" pitchFamily="34" charset="0"/>
                <a:ea typeface="宋体" panose="02010600030101010101" pitchFamily="2" charset="-122"/>
                <a:cs typeface="+mn-cs"/>
              </a:rPr>
              <a:t>To determine a point as an edge point:</a:t>
            </a:r>
          </a:p>
          <a:p>
            <a:pPr lvl="1" algn="just" fontAlgn="base">
              <a:lnSpc>
                <a:spcPct val="15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The transition in grey level associated with the point has to be significantly stronger than the background at that point.</a:t>
            </a:r>
          </a:p>
          <a:p>
            <a:pPr lvl="1" algn="just" fontAlgn="base">
              <a:lnSpc>
                <a:spcPct val="15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Use </a:t>
            </a:r>
            <a:r>
              <a:rPr lang="en-US" altLang="zh-CN" dirty="0">
                <a:solidFill>
                  <a:srgbClr val="FF0000"/>
                </a:solidFill>
                <a:latin typeface="Arial" panose="020B0604020202020204" pitchFamily="34" charset="0"/>
                <a:ea typeface="宋体" panose="02010600030101010101" pitchFamily="2" charset="-122"/>
                <a:cs typeface="+mn-cs"/>
              </a:rPr>
              <a:t>threshold</a:t>
            </a:r>
            <a:r>
              <a:rPr lang="en-US" altLang="zh-CN" dirty="0">
                <a:solidFill>
                  <a:prstClr val="black"/>
                </a:solidFill>
                <a:latin typeface="Arial" panose="020B0604020202020204" pitchFamily="34" charset="0"/>
                <a:ea typeface="宋体" panose="02010600030101010101" pitchFamily="2" charset="-122"/>
                <a:cs typeface="+mn-cs"/>
              </a:rPr>
              <a:t> to determine whether a value is “significant” or not.</a:t>
            </a:r>
          </a:p>
          <a:p>
            <a:pPr lvl="1" algn="just" fontAlgn="base">
              <a:lnSpc>
                <a:spcPct val="15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The point’s two-dimensional first order derivative must be greater than a specified threshold.</a:t>
            </a:r>
          </a:p>
          <a:p>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19</a:t>
            </a:fld>
            <a:endParaRPr lang="en-US" dirty="0"/>
          </a:p>
        </p:txBody>
      </p:sp>
      <p:sp>
        <p:nvSpPr>
          <p:cNvPr id="56325" name="Text Box 5"/>
          <p:cNvSpPr txBox="1">
            <a:spLocks noChangeArrowheads="1"/>
          </p:cNvSpPr>
          <p:nvPr/>
        </p:nvSpPr>
        <p:spPr bwMode="auto">
          <a:xfrm>
            <a:off x="1748290" y="5642060"/>
            <a:ext cx="8621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en-US" altLang="zh-CN" sz="2400" dirty="0">
                <a:solidFill>
                  <a:srgbClr val="FF0000"/>
                </a:solidFill>
                <a:latin typeface="Times New Roman" panose="02020603050405020304" pitchFamily="18" charset="0"/>
                <a:ea typeface="宋体" panose="02010600030101010101" pitchFamily="2" charset="-122"/>
              </a:rPr>
              <a:t>Firstly, we discuss Gradient operators and Laplacian operators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Contents</a:t>
            </a:r>
            <a:endParaRPr lang="en-US" altLang="zh-CN" smtClean="0">
              <a:ea typeface="宋体" panose="02010600030101010101" pitchFamily="2" charset="-122"/>
            </a:endParaRPr>
          </a:p>
        </p:txBody>
      </p:sp>
      <p:sp>
        <p:nvSpPr>
          <p:cNvPr id="6146" name="Rectangle 3"/>
          <p:cNvSpPr>
            <a:spLocks noGrp="1" noChangeArrowheads="1"/>
          </p:cNvSpPr>
          <p:nvPr>
            <p:ph idx="1"/>
          </p:nvPr>
        </p:nvSpPr>
        <p:spPr/>
        <p:txBody>
          <a:bodyPr/>
          <a:lstStyle/>
          <a:p>
            <a:pPr marL="0" indent="0" eaLnBrk="1" hangingPunct="1">
              <a:lnSpc>
                <a:spcPct val="150000"/>
              </a:lnSpc>
            </a:pPr>
            <a:r>
              <a:rPr lang="en-IE" altLang="zh-CN" dirty="0" smtClean="0">
                <a:ea typeface="宋体" panose="02010600030101010101" pitchFamily="2" charset="-122"/>
              </a:rPr>
              <a:t>Today </a:t>
            </a:r>
            <a:r>
              <a:rPr lang="en-IE" altLang="zh-CN" dirty="0" smtClean="0">
                <a:ea typeface="宋体" panose="02010600030101010101" pitchFamily="2" charset="-122"/>
              </a:rPr>
              <a:t>we will begin looking at automated image analysis by image segmentation:</a:t>
            </a:r>
          </a:p>
          <a:p>
            <a:pPr lvl="1" eaLnBrk="1" hangingPunct="1">
              <a:lnSpc>
                <a:spcPct val="150000"/>
              </a:lnSpc>
            </a:pPr>
            <a:r>
              <a:rPr lang="en-IE" altLang="zh-CN" dirty="0" smtClean="0">
                <a:ea typeface="宋体" panose="02010600030101010101" pitchFamily="2" charset="-122"/>
              </a:rPr>
              <a:t>The segmentation problem</a:t>
            </a:r>
          </a:p>
          <a:p>
            <a:pPr lvl="1" eaLnBrk="1" hangingPunct="1">
              <a:lnSpc>
                <a:spcPct val="150000"/>
              </a:lnSpc>
            </a:pPr>
            <a:r>
              <a:rPr lang="en-IE" altLang="zh-CN" dirty="0" smtClean="0">
                <a:ea typeface="宋体" panose="02010600030101010101" pitchFamily="2" charset="-122"/>
              </a:rPr>
              <a:t>Edges detection </a:t>
            </a:r>
          </a:p>
          <a:p>
            <a:pPr lvl="1" eaLnBrk="1" hangingPunct="1">
              <a:lnSpc>
                <a:spcPct val="150000"/>
              </a:lnSpc>
            </a:pPr>
            <a:r>
              <a:rPr lang="en-IE" altLang="zh-CN" dirty="0" smtClean="0">
                <a:ea typeface="宋体" panose="02010600030101010101" pitchFamily="2" charset="-122"/>
              </a:rPr>
              <a:t>Edge linking and boundary detection</a:t>
            </a:r>
            <a:endParaRPr lang="en-US" altLang="zh-CN" dirty="0" smtClean="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
          <p:cNvPicPr>
            <a:picLocks noChangeAspect="1" noChangeArrowheads="1"/>
          </p:cNvPicPr>
          <p:nvPr/>
        </p:nvPicPr>
        <p:blipFill>
          <a:blip r:embed="rId2">
            <a:extLst>
              <a:ext uri="{28A0092B-C50C-407E-A947-70E740481C1C}">
                <a14:useLocalDpi xmlns:a14="http://schemas.microsoft.com/office/drawing/2010/main" val="0"/>
              </a:ext>
            </a:extLst>
          </a:blip>
          <a:srcRect t="25505"/>
          <a:stretch>
            <a:fillRect/>
          </a:stretch>
        </p:blipFill>
        <p:spPr bwMode="auto">
          <a:xfrm>
            <a:off x="1795463" y="3637415"/>
            <a:ext cx="7656512"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8620" y="1460501"/>
            <a:ext cx="21336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5"/>
          <p:cNvSpPr txBox="1">
            <a:spLocks noChangeArrowheads="1"/>
          </p:cNvSpPr>
          <p:nvPr/>
        </p:nvSpPr>
        <p:spPr bwMode="auto">
          <a:xfrm>
            <a:off x="540327" y="1460501"/>
            <a:ext cx="8911648"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2400" dirty="0">
                <a:latin typeface="微软雅黑" panose="020B0503020204020204" pitchFamily="34" charset="-122"/>
                <a:ea typeface="微软雅黑" panose="020B0503020204020204" pitchFamily="34" charset="-122"/>
              </a:rPr>
              <a:t>The gradient vector points in the direction of maximum rate of change of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rPr>
              <a:t>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 y</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a:t>
            </a:r>
          </a:p>
          <a:p>
            <a:pPr algn="just"/>
            <a:endParaRPr lang="en-US" altLang="zh-CN" sz="2400" dirty="0">
              <a:latin typeface="微软雅黑" panose="020B0503020204020204" pitchFamily="34" charset="-122"/>
              <a:ea typeface="微软雅黑" panose="020B0503020204020204" pitchFamily="34" charset="-122"/>
            </a:endParaRPr>
          </a:p>
          <a:p>
            <a:pPr algn="just"/>
            <a:r>
              <a:rPr lang="en-US" altLang="zh-CN" sz="2400" dirty="0">
                <a:latin typeface="微软雅黑" panose="020B0503020204020204" pitchFamily="34" charset="-122"/>
                <a:ea typeface="微软雅黑" panose="020B0503020204020204" pitchFamily="34" charset="-122"/>
              </a:rPr>
              <a:t>First derivatives are implemented using the </a:t>
            </a:r>
            <a:r>
              <a:rPr lang="en-US" altLang="zh-CN" sz="2400" dirty="0">
                <a:solidFill>
                  <a:srgbClr val="FF0000"/>
                </a:solidFill>
                <a:latin typeface="微软雅黑" panose="020B0503020204020204" pitchFamily="34" charset="-122"/>
                <a:ea typeface="微软雅黑" panose="020B0503020204020204" pitchFamily="34" charset="-122"/>
              </a:rPr>
              <a:t>magnitude of the gradient</a:t>
            </a:r>
            <a:r>
              <a:rPr lang="en-US" altLang="zh-CN" sz="2400" dirty="0">
                <a:latin typeface="微软雅黑" panose="020B0503020204020204" pitchFamily="34" charset="-122"/>
                <a:ea typeface="微软雅黑" panose="020B0503020204020204" pitchFamily="34" charset="-122"/>
              </a:rPr>
              <a:t>.</a:t>
            </a:r>
          </a:p>
        </p:txBody>
      </p:sp>
      <p:sp>
        <p:nvSpPr>
          <p:cNvPr id="2" name="标题 1"/>
          <p:cNvSpPr>
            <a:spLocks noGrp="1"/>
          </p:cNvSpPr>
          <p:nvPr>
            <p:ph type="title"/>
          </p:nvPr>
        </p:nvSpPr>
        <p:spPr/>
        <p:txBody>
          <a:bodyPr/>
          <a:lstStyle/>
          <a:p>
            <a:r>
              <a:rPr lang="en-US" altLang="zh-CN" dirty="0"/>
              <a:t>Gradient </a:t>
            </a:r>
            <a:r>
              <a:rPr lang="en-US" altLang="zh-CN" dirty="0" smtClean="0"/>
              <a:t>Operator</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20</a:t>
            </a:fld>
            <a:endParaRPr lang="en-US" dirty="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2"/>
          <p:cNvPicPr>
            <a:picLocks noChangeAspect="1" noChangeArrowheads="1"/>
          </p:cNvPicPr>
          <p:nvPr/>
        </p:nvPicPr>
        <p:blipFill>
          <a:blip r:embed="rId2">
            <a:extLst>
              <a:ext uri="{28A0092B-C50C-407E-A947-70E740481C1C}">
                <a14:useLocalDpi xmlns:a14="http://schemas.microsoft.com/office/drawing/2010/main" val="0"/>
              </a:ext>
            </a:extLst>
          </a:blip>
          <a:srcRect l="61029" t="10077"/>
          <a:stretch>
            <a:fillRect/>
          </a:stretch>
        </p:blipFill>
        <p:spPr bwMode="auto">
          <a:xfrm>
            <a:off x="4790365" y="3819413"/>
            <a:ext cx="3774239" cy="280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smtClean="0"/>
              <a:t>Gradient Direction</a:t>
            </a:r>
            <a:endParaRPr lang="zh-CN" altLang="en-US" dirty="0"/>
          </a:p>
        </p:txBody>
      </p:sp>
      <p:sp>
        <p:nvSpPr>
          <p:cNvPr id="8" name="灯片编号占位符 7"/>
          <p:cNvSpPr>
            <a:spLocks noGrp="1"/>
          </p:cNvSpPr>
          <p:nvPr>
            <p:ph type="sldNum" sz="quarter" idx="12"/>
          </p:nvPr>
        </p:nvSpPr>
        <p:spPr/>
        <p:txBody>
          <a:bodyPr/>
          <a:lstStyle/>
          <a:p>
            <a:fld id="{48F63A3B-78C7-47BE-AE5E-E10140E04643}" type="slidenum">
              <a:rPr lang="en-US" smtClean="0"/>
              <a:t>21</a:t>
            </a:fld>
            <a:endParaRPr lang="en-US" dirty="0"/>
          </a:p>
        </p:txBody>
      </p:sp>
      <p:sp>
        <p:nvSpPr>
          <p:cNvPr id="3" name="文本框 2"/>
          <p:cNvSpPr txBox="1"/>
          <p:nvPr/>
        </p:nvSpPr>
        <p:spPr>
          <a:xfrm>
            <a:off x="588319" y="1283083"/>
            <a:ext cx="11128059" cy="2308324"/>
          </a:xfrm>
          <a:prstGeom prst="rect">
            <a:avLst/>
          </a:prstGeom>
          <a:noFill/>
        </p:spPr>
        <p:txBody>
          <a:bodyPr wrap="square" rtlCol="0">
            <a:spAutoFit/>
          </a:bodyPr>
          <a:lstStyle/>
          <a:p>
            <a:pPr>
              <a:lnSpc>
                <a:spcPct val="150000"/>
              </a:lnSpc>
            </a:pPr>
            <a:r>
              <a:rPr lang="en-US" altLang="zh-CN" sz="2400" dirty="0"/>
              <a:t>Let </a:t>
            </a:r>
            <a:r>
              <a:rPr lang="en-US" altLang="zh-CN" sz="2400"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dirty="0"/>
              <a:t>represent the direction angle of the vector </a:t>
            </a:r>
            <a:r>
              <a:rPr lang="zh-CN" altLang="en-US"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f</a:t>
            </a:r>
            <a:r>
              <a:rPr lang="en-US" altLang="zh-CN" sz="2400" dirty="0" smtClean="0"/>
              <a:t> </a:t>
            </a:r>
            <a:r>
              <a:rPr lang="en-US" altLang="zh-CN" sz="2400" dirty="0"/>
              <a:t>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y</a:t>
            </a:r>
            <a:r>
              <a:rPr lang="en-US" altLang="zh-CN" sz="2400" dirty="0" smtClean="0">
                <a:latin typeface="Times New Roman" panose="02020603050405020304" pitchFamily="18" charset="0"/>
                <a:cs typeface="Times New Roman" panose="02020603050405020304" pitchFamily="18" charset="0"/>
              </a:rPr>
              <a:t>):</a:t>
            </a:r>
          </a:p>
          <a:p>
            <a:pPr algn="ctr">
              <a:lnSpc>
                <a:spcPct val="150000"/>
              </a:lnSpc>
            </a:pPr>
            <a:r>
              <a:rPr lang="en-US" altLang="zh-CN" sz="2400"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tan</a:t>
            </a:r>
            <a:r>
              <a:rPr lang="en-US" altLang="zh-CN" sz="2400" baseline="30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a:t>
            </a:r>
            <a:r>
              <a:rPr lang="en-US" altLang="zh-CN" sz="2400" i="1" dirty="0" err="1" smtClean="0">
                <a:latin typeface="Times New Roman" panose="02020603050405020304" pitchFamily="18" charset="0"/>
                <a:cs typeface="Times New Roman" panose="02020603050405020304" pitchFamily="18" charset="0"/>
              </a:rPr>
              <a:t>G</a:t>
            </a:r>
            <a:r>
              <a:rPr lang="en-US" altLang="zh-CN" sz="2400" i="1" baseline="-25000" dirty="0" err="1" smtClean="0">
                <a:latin typeface="Times New Roman" panose="02020603050405020304" pitchFamily="18" charset="0"/>
                <a:cs typeface="Times New Roman" panose="02020603050405020304" pitchFamily="18" charset="0"/>
              </a:rPr>
              <a:t>y</a:t>
            </a:r>
            <a:r>
              <a:rPr lang="en-US" altLang="zh-CN" sz="2400" i="1" baseline="-250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i="1" dirty="0" err="1" smtClean="0">
                <a:latin typeface="Times New Roman" panose="02020603050405020304" pitchFamily="18" charset="0"/>
                <a:cs typeface="Times New Roman" panose="02020603050405020304" pitchFamily="18" charset="0"/>
              </a:rPr>
              <a:t>G</a:t>
            </a:r>
            <a:r>
              <a:rPr lang="en-US" altLang="zh-CN" sz="2400" i="1" baseline="-25000" dirty="0" err="1" smtClean="0">
                <a:latin typeface="Times New Roman" panose="02020603050405020304" pitchFamily="18" charset="0"/>
                <a:cs typeface="Times New Roman" panose="02020603050405020304" pitchFamily="18" charset="0"/>
              </a:rPr>
              <a:t>x</a:t>
            </a:r>
            <a:r>
              <a:rPr lang="en-US" altLang="zh-CN" sz="2400" dirty="0" smtClean="0">
                <a:latin typeface="Times New Roman" panose="02020603050405020304" pitchFamily="18" charset="0"/>
                <a:cs typeface="Times New Roman" panose="02020603050405020304" pitchFamily="18" charset="0"/>
              </a:rPr>
              <a:t>)</a:t>
            </a:r>
          </a:p>
          <a:p>
            <a:pPr>
              <a:lnSpc>
                <a:spcPct val="150000"/>
              </a:lnSpc>
            </a:pPr>
            <a:r>
              <a:rPr lang="en-US" altLang="zh-CN" sz="2400" dirty="0"/>
              <a:t>The direction of an edge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dirty="0"/>
              <a:t>is perpendicular </a:t>
            </a:r>
            <a:r>
              <a:rPr lang="en-US" altLang="zh-CN" sz="2400" dirty="0" smtClean="0"/>
              <a:t>to the </a:t>
            </a:r>
            <a:r>
              <a:rPr lang="en-US" altLang="zh-CN" sz="2400" dirty="0"/>
              <a:t>direction of the gradient vector at that point.</a:t>
            </a:r>
            <a:endParaRPr lang="zh-CN" alt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Common Edge Detectors</a:t>
            </a:r>
          </a:p>
        </p:txBody>
      </p:sp>
      <p:sp>
        <p:nvSpPr>
          <p:cNvPr id="43010" name="Rectangle 3"/>
          <p:cNvSpPr>
            <a:spLocks noGrp="1" noChangeArrowheads="1"/>
          </p:cNvSpPr>
          <p:nvPr>
            <p:ph idx="1"/>
          </p:nvPr>
        </p:nvSpPr>
        <p:spPr/>
        <p:txBody>
          <a:bodyPr/>
          <a:lstStyle/>
          <a:p>
            <a:pPr marL="0" indent="0" eaLnBrk="1" hangingPunct="1">
              <a:lnSpc>
                <a:spcPct val="150000"/>
              </a:lnSpc>
            </a:pPr>
            <a:r>
              <a:rPr lang="en-IE" altLang="zh-CN" dirty="0" smtClean="0">
                <a:ea typeface="宋体" panose="02010600030101010101" pitchFamily="2" charset="-122"/>
              </a:rPr>
              <a:t>Given a 3*3 region of an image the following edge detection filters can be used</a:t>
            </a:r>
          </a:p>
        </p:txBody>
      </p:sp>
      <p:sp>
        <p:nvSpPr>
          <p:cNvPr id="2" name="灯片编号占位符 1"/>
          <p:cNvSpPr>
            <a:spLocks noGrp="1"/>
          </p:cNvSpPr>
          <p:nvPr>
            <p:ph type="sldNum" sz="quarter" idx="12"/>
          </p:nvPr>
        </p:nvSpPr>
        <p:spPr/>
        <p:txBody>
          <a:bodyPr/>
          <a:lstStyle/>
          <a:p>
            <a:fld id="{48F63A3B-78C7-47BE-AE5E-E10140E04643}" type="slidenum">
              <a:rPr lang="en-US" smtClean="0"/>
              <a:t>22</a:t>
            </a:fld>
            <a:endParaRPr lang="en-US" dirty="0"/>
          </a:p>
        </p:txBody>
      </p:sp>
      <p:pic>
        <p:nvPicPr>
          <p:cNvPr id="43011" name="Picture 4"/>
          <p:cNvPicPr>
            <a:picLocks noChangeAspect="1" noChangeArrowheads="1"/>
          </p:cNvPicPr>
          <p:nvPr/>
        </p:nvPicPr>
        <p:blipFill>
          <a:blip r:embed="rId3">
            <a:extLst>
              <a:ext uri="{28A0092B-C50C-407E-A947-70E740481C1C}">
                <a14:useLocalDpi xmlns:a14="http://schemas.microsoft.com/office/drawing/2010/main" val="0"/>
              </a:ext>
            </a:extLst>
          </a:blip>
          <a:srcRect l="56952" t="24760" r="8441" b="55154"/>
          <a:stretch>
            <a:fillRect/>
          </a:stretch>
        </p:blipFill>
        <p:spPr bwMode="auto">
          <a:xfrm>
            <a:off x="2329441" y="4660034"/>
            <a:ext cx="3000375"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5"/>
          <p:cNvPicPr>
            <a:picLocks noChangeAspect="1" noChangeArrowheads="1"/>
          </p:cNvPicPr>
          <p:nvPr/>
        </p:nvPicPr>
        <p:blipFill>
          <a:blip r:embed="rId3">
            <a:extLst>
              <a:ext uri="{28A0092B-C50C-407E-A947-70E740481C1C}">
                <a14:useLocalDpi xmlns:a14="http://schemas.microsoft.com/office/drawing/2010/main" val="0"/>
              </a:ext>
            </a:extLst>
          </a:blip>
          <a:srcRect l="49316" t="44249"/>
          <a:stretch>
            <a:fillRect/>
          </a:stretch>
        </p:blipFill>
        <p:spPr bwMode="auto">
          <a:xfrm>
            <a:off x="5964815" y="2164485"/>
            <a:ext cx="40005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p:cNvPicPr>
            <a:picLocks noChangeAspect="1" noChangeArrowheads="1"/>
          </p:cNvPicPr>
          <p:nvPr/>
        </p:nvPicPr>
        <p:blipFill>
          <a:blip r:embed="rId3">
            <a:extLst>
              <a:ext uri="{28A0092B-C50C-407E-A947-70E740481C1C}">
                <a14:useLocalDpi xmlns:a14="http://schemas.microsoft.com/office/drawing/2010/main" val="0"/>
              </a:ext>
            </a:extLst>
          </a:blip>
          <a:srcRect l="56952" r="8441" b="75386"/>
          <a:stretch>
            <a:fillRect/>
          </a:stretch>
        </p:blipFill>
        <p:spPr bwMode="auto">
          <a:xfrm>
            <a:off x="2519940" y="2234335"/>
            <a:ext cx="2620962"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8"/>
          <p:cNvSpPr>
            <a:spLocks noGrp="1" noChangeArrowheads="1"/>
          </p:cNvSpPr>
          <p:nvPr>
            <p:ph type="title"/>
          </p:nvPr>
        </p:nvSpPr>
        <p:spPr>
          <a:xfrm>
            <a:off x="372491" y="13710"/>
            <a:ext cx="8107676" cy="1055077"/>
          </a:xfrm>
        </p:spPr>
        <p:txBody>
          <a:bodyPr/>
          <a:lstStyle/>
          <a:p>
            <a:pPr eaLnBrk="1" hangingPunct="1"/>
            <a:r>
              <a:rPr lang="en-IE" altLang="zh-CN" dirty="0" smtClean="0">
                <a:ea typeface="宋体" panose="02010600030101010101" pitchFamily="2" charset="-122"/>
              </a:rPr>
              <a:t>Edge Detection Example</a:t>
            </a:r>
          </a:p>
        </p:txBody>
      </p:sp>
      <p:sp>
        <p:nvSpPr>
          <p:cNvPr id="3" name="灯片编号占位符 2"/>
          <p:cNvSpPr>
            <a:spLocks noGrp="1"/>
          </p:cNvSpPr>
          <p:nvPr>
            <p:ph type="sldNum" sz="quarter" idx="12"/>
          </p:nvPr>
        </p:nvSpPr>
        <p:spPr/>
        <p:txBody>
          <a:bodyPr/>
          <a:lstStyle/>
          <a:p>
            <a:fld id="{48F63A3B-78C7-47BE-AE5E-E10140E04643}" type="slidenum">
              <a:rPr lang="en-US" smtClean="0"/>
              <a:t>23</a:t>
            </a:fld>
            <a:endParaRPr lang="en-US" dirty="0"/>
          </a:p>
        </p:txBody>
      </p:sp>
      <p:sp>
        <p:nvSpPr>
          <p:cNvPr id="11" name="Text Box 9"/>
          <p:cNvSpPr txBox="1">
            <a:spLocks noChangeArrowheads="1"/>
          </p:cNvSpPr>
          <p:nvPr/>
        </p:nvSpPr>
        <p:spPr bwMode="auto">
          <a:xfrm>
            <a:off x="4719848" y="1293813"/>
            <a:ext cx="167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smtClean="0">
                <a:solidFill>
                  <a:srgbClr val="000000"/>
                </a:solidFill>
                <a:ea typeface="宋体" panose="02010600030101010101" pitchFamily="2" charset="-122"/>
              </a:rPr>
              <a:t>Original Image</a:t>
            </a:r>
          </a:p>
        </p:txBody>
      </p:sp>
      <p:sp>
        <p:nvSpPr>
          <p:cNvPr id="12" name="Text Box 10"/>
          <p:cNvSpPr txBox="1">
            <a:spLocks noChangeArrowheads="1"/>
          </p:cNvSpPr>
          <p:nvPr/>
        </p:nvSpPr>
        <p:spPr bwMode="auto">
          <a:xfrm>
            <a:off x="7220161" y="1298575"/>
            <a:ext cx="339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smtClean="0">
                <a:solidFill>
                  <a:srgbClr val="000000"/>
                </a:solidFill>
                <a:ea typeface="宋体" panose="02010600030101010101" pitchFamily="2" charset="-122"/>
              </a:rPr>
              <a:t>Horizontal Gradient Component</a:t>
            </a:r>
          </a:p>
        </p:txBody>
      </p:sp>
      <p:sp>
        <p:nvSpPr>
          <p:cNvPr id="13" name="Text Box 11"/>
          <p:cNvSpPr txBox="1">
            <a:spLocks noChangeArrowheads="1"/>
          </p:cNvSpPr>
          <p:nvPr/>
        </p:nvSpPr>
        <p:spPr bwMode="auto">
          <a:xfrm>
            <a:off x="4391236" y="6491288"/>
            <a:ext cx="313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smtClean="0">
                <a:solidFill>
                  <a:srgbClr val="000000"/>
                </a:solidFill>
                <a:ea typeface="宋体" panose="02010600030101010101" pitchFamily="2" charset="-122"/>
              </a:rPr>
              <a:t>Vertical Gradient Component</a:t>
            </a:r>
          </a:p>
        </p:txBody>
      </p:sp>
      <p:sp>
        <p:nvSpPr>
          <p:cNvPr id="14" name="Text Box 12"/>
          <p:cNvSpPr txBox="1">
            <a:spLocks noChangeArrowheads="1"/>
          </p:cNvSpPr>
          <p:nvPr/>
        </p:nvSpPr>
        <p:spPr bwMode="auto">
          <a:xfrm>
            <a:off x="7834523" y="649128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smtClean="0">
                <a:solidFill>
                  <a:srgbClr val="000000"/>
                </a:solidFill>
                <a:ea typeface="宋体" panose="02010600030101010101" pitchFamily="2" charset="-122"/>
              </a:rPr>
              <a:t>Combined Edge Image</a:t>
            </a:r>
          </a:p>
        </p:txBody>
      </p:sp>
      <p:sp>
        <p:nvSpPr>
          <p:cNvPr id="15" name="Text Box 13"/>
          <p:cNvSpPr txBox="1">
            <a:spLocks noChangeArrowheads="1"/>
          </p:cNvSpPr>
          <p:nvPr/>
        </p:nvSpPr>
        <p:spPr bwMode="auto">
          <a:xfrm>
            <a:off x="1221255" y="1202244"/>
            <a:ext cx="162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dirty="0" err="1" smtClean="0">
                <a:solidFill>
                  <a:srgbClr val="FF0000"/>
                </a:solidFill>
                <a:ea typeface="宋体" panose="02010600030101010101" pitchFamily="2" charset="-122"/>
              </a:rPr>
              <a:t>gradient.m</a:t>
            </a:r>
            <a:endParaRPr lang="en-US" altLang="zh-CN" sz="2400" dirty="0" smtClean="0">
              <a:solidFill>
                <a:srgbClr val="FF0000"/>
              </a:solidFill>
              <a:ea typeface="宋体" panose="02010600030101010101" pitchFamily="2" charset="-122"/>
            </a:endParaRPr>
          </a:p>
        </p:txBody>
      </p:sp>
      <p:pic>
        <p:nvPicPr>
          <p:cNvPr id="16" name="Picture 14"/>
          <p:cNvPicPr>
            <a:picLocks noChangeAspect="1" noChangeArrowheads="1"/>
          </p:cNvPicPr>
          <p:nvPr/>
        </p:nvPicPr>
        <p:blipFill>
          <a:blip r:embed="rId3">
            <a:extLst>
              <a:ext uri="{28A0092B-C50C-407E-A947-70E740481C1C}">
                <a14:useLocalDpi xmlns:a14="http://schemas.microsoft.com/office/drawing/2010/main" val="0"/>
              </a:ext>
            </a:extLst>
          </a:blip>
          <a:srcRect l="19089"/>
          <a:stretch>
            <a:fillRect/>
          </a:stretch>
        </p:blipFill>
        <p:spPr bwMode="auto">
          <a:xfrm>
            <a:off x="4311861" y="1693863"/>
            <a:ext cx="6270625"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8"/>
          <p:cNvSpPr>
            <a:spLocks noChangeArrowheads="1"/>
          </p:cNvSpPr>
          <p:nvPr/>
        </p:nvSpPr>
        <p:spPr bwMode="auto">
          <a:xfrm>
            <a:off x="932586" y="1738312"/>
            <a:ext cx="2582862"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mtClean="0">
                <a:solidFill>
                  <a:srgbClr val="000000"/>
                </a:solidFill>
                <a:ea typeface="宋体" panose="02010600030101010101" pitchFamily="2" charset="-122"/>
              </a:rPr>
              <a:t>close all;</a:t>
            </a:r>
          </a:p>
          <a:p>
            <a:pPr eaLnBrk="0" hangingPunct="0"/>
            <a:r>
              <a:rPr lang="en-US" altLang="zh-CN" smtClean="0">
                <a:solidFill>
                  <a:srgbClr val="000000"/>
                </a:solidFill>
                <a:ea typeface="宋体" panose="02010600030101010101" pitchFamily="2" charset="-122"/>
              </a:rPr>
              <a:t>name='Fig1006a.tif';</a:t>
            </a:r>
          </a:p>
          <a:p>
            <a:pPr eaLnBrk="0" hangingPunct="0"/>
            <a:r>
              <a:rPr lang="en-US" altLang="zh-CN" smtClean="0">
                <a:solidFill>
                  <a:srgbClr val="000000"/>
                </a:solidFill>
                <a:ea typeface="宋体" panose="02010600030101010101" pitchFamily="2" charset="-122"/>
              </a:rPr>
              <a:t>x=imread(name);</a:t>
            </a:r>
          </a:p>
          <a:p>
            <a:pPr eaLnBrk="0" hangingPunct="0"/>
            <a:r>
              <a:rPr lang="en-US" altLang="zh-CN" smtClean="0">
                <a:solidFill>
                  <a:srgbClr val="000000"/>
                </a:solidFill>
                <a:ea typeface="宋体" panose="02010600030101010101" pitchFamily="2" charset="-122"/>
              </a:rPr>
              <a:t>[m,n]=size(x);</a:t>
            </a:r>
          </a:p>
          <a:p>
            <a:pPr eaLnBrk="0" hangingPunct="0"/>
            <a:r>
              <a:rPr lang="en-US" altLang="zh-CN" smtClean="0">
                <a:solidFill>
                  <a:srgbClr val="000000"/>
                </a:solidFill>
                <a:ea typeface="宋体" panose="02010600030101010101" pitchFamily="2" charset="-122"/>
              </a:rPr>
              <a:t>x1=double(x);</a:t>
            </a:r>
          </a:p>
          <a:p>
            <a:pPr eaLnBrk="0" hangingPunct="0"/>
            <a:r>
              <a:rPr lang="en-US" altLang="zh-CN" smtClean="0">
                <a:solidFill>
                  <a:srgbClr val="FF0000"/>
                </a:solidFill>
                <a:ea typeface="宋体" panose="02010600030101010101" pitchFamily="2" charset="-122"/>
              </a:rPr>
              <a:t>sobelx=[-1 -2 -1;</a:t>
            </a:r>
          </a:p>
          <a:p>
            <a:pPr eaLnBrk="0" hangingPunct="0"/>
            <a:r>
              <a:rPr lang="en-US" altLang="zh-CN" smtClean="0">
                <a:solidFill>
                  <a:srgbClr val="FF0000"/>
                </a:solidFill>
                <a:ea typeface="宋体" panose="02010600030101010101" pitchFamily="2" charset="-122"/>
              </a:rPr>
              <a:t>   0 0 0;</a:t>
            </a:r>
          </a:p>
          <a:p>
            <a:pPr eaLnBrk="0" hangingPunct="0"/>
            <a:r>
              <a:rPr lang="en-US" altLang="zh-CN" smtClean="0">
                <a:solidFill>
                  <a:srgbClr val="FF0000"/>
                </a:solidFill>
                <a:ea typeface="宋体" panose="02010600030101010101" pitchFamily="2" charset="-122"/>
              </a:rPr>
              <a:t>   1 2 1];</a:t>
            </a:r>
          </a:p>
          <a:p>
            <a:pPr eaLnBrk="0" hangingPunct="0"/>
            <a:r>
              <a:rPr lang="en-US" altLang="zh-CN" smtClean="0">
                <a:solidFill>
                  <a:srgbClr val="FF0000"/>
                </a:solidFill>
                <a:ea typeface="宋体" panose="02010600030101010101" pitchFamily="2" charset="-122"/>
              </a:rPr>
              <a:t>sobely=[-1 0 1;</a:t>
            </a:r>
          </a:p>
          <a:p>
            <a:pPr eaLnBrk="0" hangingPunct="0"/>
            <a:r>
              <a:rPr lang="en-US" altLang="zh-CN" smtClean="0">
                <a:solidFill>
                  <a:srgbClr val="FF0000"/>
                </a:solidFill>
                <a:ea typeface="宋体" panose="02010600030101010101" pitchFamily="2" charset="-122"/>
              </a:rPr>
              <a:t>   -2 0 2;</a:t>
            </a:r>
          </a:p>
          <a:p>
            <a:pPr eaLnBrk="0" hangingPunct="0"/>
            <a:r>
              <a:rPr lang="en-US" altLang="zh-CN" smtClean="0">
                <a:solidFill>
                  <a:srgbClr val="FF0000"/>
                </a:solidFill>
                <a:ea typeface="宋体" panose="02010600030101010101" pitchFamily="2" charset="-122"/>
              </a:rPr>
              <a:t>   -1 0 1];</a:t>
            </a:r>
          </a:p>
          <a:p>
            <a:pPr eaLnBrk="0" hangingPunct="0"/>
            <a:r>
              <a:rPr lang="en-US" altLang="zh-CN" smtClean="0">
                <a:solidFill>
                  <a:srgbClr val="000000"/>
                </a:solidFill>
                <a:ea typeface="宋体" panose="02010600030101010101" pitchFamily="2" charset="-122"/>
              </a:rPr>
              <a:t>xx=filter2(sobelx,x1);</a:t>
            </a:r>
          </a:p>
          <a:p>
            <a:pPr eaLnBrk="0" hangingPunct="0"/>
            <a:r>
              <a:rPr lang="en-US" altLang="zh-CN" smtClean="0">
                <a:solidFill>
                  <a:srgbClr val="000000"/>
                </a:solidFill>
                <a:ea typeface="宋体" panose="02010600030101010101" pitchFamily="2" charset="-122"/>
              </a:rPr>
              <a:t>figure, imshow(xx, []);</a:t>
            </a:r>
          </a:p>
          <a:p>
            <a:pPr eaLnBrk="0" hangingPunct="0"/>
            <a:r>
              <a:rPr lang="en-US" altLang="zh-CN" smtClean="0">
                <a:solidFill>
                  <a:srgbClr val="000000"/>
                </a:solidFill>
                <a:ea typeface="宋体" panose="02010600030101010101" pitchFamily="2" charset="-122"/>
              </a:rPr>
              <a:t>yy=filter2(sobely,x1);        </a:t>
            </a:r>
          </a:p>
          <a:p>
            <a:pPr eaLnBrk="0" hangingPunct="0"/>
            <a:r>
              <a:rPr lang="en-US" altLang="zh-CN" smtClean="0">
                <a:solidFill>
                  <a:srgbClr val="000000"/>
                </a:solidFill>
                <a:ea typeface="宋体" panose="02010600030101010101" pitchFamily="2" charset="-122"/>
              </a:rPr>
              <a:t>figure, imshow(yy, []);</a:t>
            </a:r>
          </a:p>
          <a:p>
            <a:pPr eaLnBrk="0" hangingPunct="0"/>
            <a:r>
              <a:rPr lang="en-US" altLang="zh-CN" smtClean="0">
                <a:solidFill>
                  <a:srgbClr val="FF0000"/>
                </a:solidFill>
                <a:ea typeface="宋体" panose="02010600030101010101" pitchFamily="2" charset="-122"/>
              </a:rPr>
              <a:t>x2=abs(xx)+abs(yy);</a:t>
            </a:r>
          </a:p>
          <a:p>
            <a:pPr eaLnBrk="0" hangingPunct="0"/>
            <a:r>
              <a:rPr lang="en-US" altLang="zh-CN" smtClean="0">
                <a:solidFill>
                  <a:srgbClr val="000000"/>
                </a:solidFill>
                <a:ea typeface="宋体" panose="02010600030101010101" pitchFamily="2" charset="-122"/>
              </a:rPr>
              <a:t>figure, imshow(x2, []);</a:t>
            </a:r>
            <a:endParaRPr lang="zh-CN" altLang="en-US" smtClean="0">
              <a:solidFill>
                <a:srgbClr val="0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IE" altLang="zh-CN" dirty="0" smtClean="0">
                <a:ea typeface="宋体" panose="02010600030101010101" pitchFamily="2" charset="-122"/>
              </a:rPr>
              <a:t>Edge Detection Example</a:t>
            </a:r>
          </a:p>
        </p:txBody>
      </p:sp>
      <p:sp>
        <p:nvSpPr>
          <p:cNvPr id="3" name="灯片编号占位符 2"/>
          <p:cNvSpPr>
            <a:spLocks noGrp="1"/>
          </p:cNvSpPr>
          <p:nvPr>
            <p:ph type="sldNum" sz="quarter" idx="12"/>
          </p:nvPr>
        </p:nvSpPr>
        <p:spPr/>
        <p:txBody>
          <a:bodyPr/>
          <a:lstStyle/>
          <a:p>
            <a:fld id="{48F63A3B-78C7-47BE-AE5E-E10140E04643}" type="slidenum">
              <a:rPr lang="en-US" smtClean="0"/>
              <a:t>24</a:t>
            </a:fld>
            <a:endParaRPr lang="en-US" dirty="0"/>
          </a:p>
        </p:txBody>
      </p:sp>
      <p:sp>
        <p:nvSpPr>
          <p:cNvPr id="48130" name="Text Box 7"/>
          <p:cNvSpPr txBox="1">
            <a:spLocks noChangeArrowheads="1"/>
          </p:cNvSpPr>
          <p:nvPr/>
        </p:nvSpPr>
        <p:spPr bwMode="auto">
          <a:xfrm>
            <a:off x="5927581" y="1193801"/>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a:ea typeface="宋体" panose="02010600030101010101" pitchFamily="2" charset="-122"/>
              </a:rPr>
              <a:t>Original Image</a:t>
            </a:r>
          </a:p>
        </p:txBody>
      </p:sp>
      <p:sp>
        <p:nvSpPr>
          <p:cNvPr id="48131" name="Text Box 8"/>
          <p:cNvSpPr txBox="1">
            <a:spLocks noChangeArrowheads="1"/>
          </p:cNvSpPr>
          <p:nvPr/>
        </p:nvSpPr>
        <p:spPr bwMode="auto">
          <a:xfrm>
            <a:off x="8223106" y="1200151"/>
            <a:ext cx="339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a:ea typeface="宋体" panose="02010600030101010101" pitchFamily="2" charset="-122"/>
              </a:rPr>
              <a:t>Horizontal Gradient Component</a:t>
            </a:r>
          </a:p>
        </p:txBody>
      </p:sp>
      <p:sp>
        <p:nvSpPr>
          <p:cNvPr id="48132" name="Text Box 9"/>
          <p:cNvSpPr txBox="1">
            <a:spLocks noChangeArrowheads="1"/>
          </p:cNvSpPr>
          <p:nvPr/>
        </p:nvSpPr>
        <p:spPr bwMode="auto">
          <a:xfrm>
            <a:off x="5332268" y="6378576"/>
            <a:ext cx="313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a:ea typeface="宋体" panose="02010600030101010101" pitchFamily="2" charset="-122"/>
              </a:rPr>
              <a:t>Vertical Gradient Component</a:t>
            </a:r>
          </a:p>
        </p:txBody>
      </p:sp>
      <p:sp>
        <p:nvSpPr>
          <p:cNvPr id="48133" name="Text Box 10"/>
          <p:cNvSpPr txBox="1">
            <a:spLocks noChangeArrowheads="1"/>
          </p:cNvSpPr>
          <p:nvPr/>
        </p:nvSpPr>
        <p:spPr bwMode="auto">
          <a:xfrm>
            <a:off x="8739043" y="6378576"/>
            <a:ext cx="252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a:ea typeface="宋体" panose="02010600030101010101" pitchFamily="2" charset="-122"/>
              </a:rPr>
              <a:t>Combined Edge Image</a:t>
            </a:r>
          </a:p>
        </p:txBody>
      </p:sp>
      <p:pic>
        <p:nvPicPr>
          <p:cNvPr id="4813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8418" y="1560514"/>
            <a:ext cx="2376488"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813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881" y="4027489"/>
            <a:ext cx="239395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813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418" y="4027489"/>
            <a:ext cx="237490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813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0881" y="1566864"/>
            <a:ext cx="239395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8138" name="矩形 2"/>
          <p:cNvSpPr>
            <a:spLocks noChangeArrowheads="1"/>
          </p:cNvSpPr>
          <p:nvPr/>
        </p:nvSpPr>
        <p:spPr bwMode="auto">
          <a:xfrm>
            <a:off x="852054" y="4117975"/>
            <a:ext cx="3614739"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eaLnBrk="0" hangingPunct="0">
              <a:buFont typeface="Wingdings" panose="05000000000000000000" pitchFamily="2" charset="2"/>
              <a:buChar char="u"/>
            </a:pPr>
            <a:r>
              <a:rPr lang="en-US" altLang="zh-CN" sz="2000" dirty="0">
                <a:ea typeface="宋体" panose="02010600030101010101" pitchFamily="2" charset="-122"/>
              </a:rPr>
              <a:t>Often, problems arise in edge detection is that there is </a:t>
            </a:r>
            <a:r>
              <a:rPr lang="en-US" altLang="zh-CN" sz="2000" dirty="0">
                <a:solidFill>
                  <a:srgbClr val="FF0000"/>
                </a:solidFill>
                <a:ea typeface="宋体" panose="02010600030101010101" pitchFamily="2" charset="-122"/>
              </a:rPr>
              <a:t>too much detail</a:t>
            </a:r>
            <a:r>
              <a:rPr lang="en-US" altLang="zh-CN" sz="2000" dirty="0">
                <a:ea typeface="宋体" panose="02010600030101010101" pitchFamily="2" charset="-122"/>
              </a:rPr>
              <a:t>.</a:t>
            </a:r>
          </a:p>
          <a:p>
            <a:pPr algn="just" eaLnBrk="0" hangingPunct="0">
              <a:buFont typeface="Wingdings" panose="05000000000000000000" pitchFamily="2" charset="2"/>
              <a:buChar char="u"/>
            </a:pPr>
            <a:r>
              <a:rPr lang="en-US" altLang="zh-CN" sz="2000" dirty="0">
                <a:ea typeface="宋体" panose="02010600030101010101" pitchFamily="2" charset="-122"/>
              </a:rPr>
              <a:t>One way to overcome this is to smooth images prior to edge detection.</a:t>
            </a:r>
          </a:p>
        </p:txBody>
      </p:sp>
      <p:pic>
        <p:nvPicPr>
          <p:cNvPr id="48139" name="图片 3"/>
          <p:cNvPicPr>
            <a:picLocks noChangeAspect="1" noChangeArrowheads="1"/>
          </p:cNvPicPr>
          <p:nvPr/>
        </p:nvPicPr>
        <p:blipFill>
          <a:blip r:embed="rId7">
            <a:extLst>
              <a:ext uri="{28A0092B-C50C-407E-A947-70E740481C1C}">
                <a14:useLocalDpi xmlns:a14="http://schemas.microsoft.com/office/drawing/2010/main" val="0"/>
              </a:ext>
            </a:extLst>
          </a:blip>
          <a:srcRect l="50638" t="49771"/>
          <a:stretch>
            <a:fillRect/>
          </a:stretch>
        </p:blipFill>
        <p:spPr bwMode="auto">
          <a:xfrm>
            <a:off x="1264805" y="1736726"/>
            <a:ext cx="29051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8"/>
          <p:cNvSpPr>
            <a:spLocks noGrp="1" noChangeArrowheads="1"/>
          </p:cNvSpPr>
          <p:nvPr>
            <p:ph type="title"/>
          </p:nvPr>
        </p:nvSpPr>
        <p:spPr/>
        <p:txBody>
          <a:bodyPr/>
          <a:lstStyle/>
          <a:p>
            <a:pPr eaLnBrk="1" hangingPunct="1"/>
            <a:r>
              <a:rPr lang="en-IE" altLang="zh-CN" smtClean="0">
                <a:ea typeface="宋体" panose="02010600030101010101" pitchFamily="2" charset="-122"/>
              </a:rPr>
              <a:t>Edge Detection Example</a:t>
            </a:r>
          </a:p>
        </p:txBody>
      </p:sp>
      <p:sp>
        <p:nvSpPr>
          <p:cNvPr id="66563" name="内容占位符 1"/>
          <p:cNvSpPr>
            <a:spLocks noGrp="1" noChangeArrowheads="1"/>
          </p:cNvSpPr>
          <p:nvPr>
            <p:ph idx="1"/>
          </p:nvPr>
        </p:nvSpPr>
        <p:spPr/>
        <p:txBody>
          <a:bodyPr>
            <a:normAutofit fontScale="85000" lnSpcReduction="20000"/>
          </a:bodyPr>
          <a:lstStyle/>
          <a:p>
            <a:r>
              <a:rPr lang="en-US" altLang="zh-CN" sz="2000" dirty="0">
                <a:ea typeface="宋体" panose="02010600030101010101" pitchFamily="2" charset="-122"/>
              </a:rPr>
              <a:t>x=</a:t>
            </a:r>
            <a:r>
              <a:rPr lang="en-US" altLang="zh-CN" sz="2000" dirty="0" err="1">
                <a:ea typeface="宋体" panose="02010600030101010101" pitchFamily="2" charset="-122"/>
              </a:rPr>
              <a:t>imread</a:t>
            </a:r>
            <a:r>
              <a:rPr lang="en-US" altLang="zh-CN" sz="2000" dirty="0">
                <a:ea typeface="宋体" panose="02010600030101010101" pitchFamily="2" charset="-122"/>
              </a:rPr>
              <a:t>(name);</a:t>
            </a:r>
          </a:p>
          <a:p>
            <a:r>
              <a:rPr lang="en-US" altLang="zh-CN" sz="2000" dirty="0">
                <a:ea typeface="宋体" panose="02010600030101010101" pitchFamily="2" charset="-122"/>
              </a:rPr>
              <a:t>x1=double(x);   </a:t>
            </a:r>
            <a:r>
              <a:rPr lang="en-US" altLang="zh-CN" sz="2000" dirty="0" err="1">
                <a:ea typeface="宋体" panose="02010600030101010101" pitchFamily="2" charset="-122"/>
              </a:rPr>
              <a:t>imshow</a:t>
            </a:r>
            <a:r>
              <a:rPr lang="en-US" altLang="zh-CN" sz="2000" dirty="0">
                <a:ea typeface="宋体" panose="02010600030101010101" pitchFamily="2" charset="-122"/>
              </a:rPr>
              <a:t>(x);</a:t>
            </a:r>
          </a:p>
          <a:p>
            <a:r>
              <a:rPr lang="en-US" altLang="zh-CN" sz="2000" dirty="0">
                <a:ea typeface="宋体" panose="02010600030101010101" pitchFamily="2" charset="-122"/>
              </a:rPr>
              <a:t>[</a:t>
            </a:r>
            <a:r>
              <a:rPr lang="en-US" altLang="zh-CN" sz="2000" dirty="0" err="1">
                <a:ea typeface="宋体" panose="02010600030101010101" pitchFamily="2" charset="-122"/>
              </a:rPr>
              <a:t>m,n</a:t>
            </a:r>
            <a:r>
              <a:rPr lang="en-US" altLang="zh-CN" sz="2000" dirty="0">
                <a:ea typeface="宋体" panose="02010600030101010101" pitchFamily="2" charset="-122"/>
              </a:rPr>
              <a:t>]=size(x);</a:t>
            </a:r>
          </a:p>
          <a:p>
            <a:r>
              <a:rPr lang="en-US" altLang="zh-CN" sz="2000" b="1" dirty="0" err="1">
                <a:solidFill>
                  <a:srgbClr val="FF0000"/>
                </a:solidFill>
                <a:ea typeface="宋体" panose="02010600030101010101" pitchFamily="2" charset="-122"/>
              </a:rPr>
              <a:t>sm</a:t>
            </a:r>
            <a:r>
              <a:rPr lang="en-US" altLang="zh-CN" sz="2000" b="1" dirty="0">
                <a:solidFill>
                  <a:srgbClr val="FF0000"/>
                </a:solidFill>
                <a:ea typeface="宋体" panose="02010600030101010101" pitchFamily="2" charset="-122"/>
              </a:rPr>
              <a:t>=ones(5,5);</a:t>
            </a:r>
          </a:p>
          <a:p>
            <a:r>
              <a:rPr lang="en-US" altLang="zh-CN" sz="2000" b="1" dirty="0">
                <a:solidFill>
                  <a:srgbClr val="FF0000"/>
                </a:solidFill>
                <a:ea typeface="宋体" panose="02010600030101010101" pitchFamily="2" charset="-122"/>
              </a:rPr>
              <a:t>x1=filter2(sm,x1); </a:t>
            </a:r>
            <a:endParaRPr lang="en-US" altLang="zh-CN" sz="2000" dirty="0">
              <a:ea typeface="宋体" panose="02010600030101010101" pitchFamily="2" charset="-122"/>
            </a:endParaRPr>
          </a:p>
          <a:p>
            <a:r>
              <a:rPr lang="zh-CN" altLang="en-US" sz="2000" dirty="0">
                <a:ea typeface="宋体" panose="02010600030101010101" pitchFamily="2" charset="-122"/>
              </a:rPr>
              <a:t> </a:t>
            </a:r>
          </a:p>
          <a:p>
            <a:r>
              <a:rPr lang="en-US" altLang="zh-CN" sz="2000" dirty="0" err="1">
                <a:ea typeface="宋体" panose="02010600030101010101" pitchFamily="2" charset="-122"/>
              </a:rPr>
              <a:t>sobelx</a:t>
            </a:r>
            <a:r>
              <a:rPr lang="en-US" altLang="zh-CN" sz="2000" dirty="0">
                <a:ea typeface="宋体" panose="02010600030101010101" pitchFamily="2" charset="-122"/>
              </a:rPr>
              <a:t>=[-1 -2 -1;</a:t>
            </a:r>
            <a:r>
              <a:rPr lang="zh-CN" altLang="en-US" sz="2000" dirty="0">
                <a:ea typeface="宋体" panose="02010600030101010101" pitchFamily="2" charset="-122"/>
              </a:rPr>
              <a:t> </a:t>
            </a:r>
            <a:r>
              <a:rPr lang="en-US" altLang="zh-CN" sz="2000" dirty="0">
                <a:ea typeface="宋体" panose="02010600030101010101" pitchFamily="2" charset="-122"/>
              </a:rPr>
              <a:t>0 0 0;</a:t>
            </a:r>
            <a:r>
              <a:rPr lang="zh-CN" altLang="en-US" sz="2000" dirty="0">
                <a:ea typeface="宋体" panose="02010600030101010101" pitchFamily="2" charset="-122"/>
              </a:rPr>
              <a:t> </a:t>
            </a:r>
            <a:r>
              <a:rPr lang="en-US" altLang="zh-CN" sz="2000" dirty="0">
                <a:ea typeface="宋体" panose="02010600030101010101" pitchFamily="2" charset="-122"/>
              </a:rPr>
              <a:t>1 2 1];</a:t>
            </a:r>
          </a:p>
          <a:p>
            <a:r>
              <a:rPr lang="en-US" altLang="zh-CN" sz="2000" dirty="0" err="1">
                <a:ea typeface="宋体" panose="02010600030101010101" pitchFamily="2" charset="-122"/>
              </a:rPr>
              <a:t>sobely</a:t>
            </a:r>
            <a:r>
              <a:rPr lang="en-US" altLang="zh-CN" sz="2000" dirty="0">
                <a:ea typeface="宋体" panose="02010600030101010101" pitchFamily="2" charset="-122"/>
              </a:rPr>
              <a:t>=[-1 0 1;</a:t>
            </a:r>
            <a:r>
              <a:rPr lang="zh-CN" altLang="en-US" sz="2000" dirty="0">
                <a:ea typeface="宋体" panose="02010600030101010101" pitchFamily="2" charset="-122"/>
              </a:rPr>
              <a:t> </a:t>
            </a:r>
            <a:r>
              <a:rPr lang="en-US" altLang="zh-CN" sz="2000" dirty="0">
                <a:ea typeface="宋体" panose="02010600030101010101" pitchFamily="2" charset="-122"/>
              </a:rPr>
              <a:t>-2 0 2; -1 0 1];</a:t>
            </a:r>
          </a:p>
          <a:p>
            <a:r>
              <a:rPr lang="zh-CN" altLang="en-US" sz="2000" dirty="0">
                <a:ea typeface="宋体" panose="02010600030101010101" pitchFamily="2" charset="-122"/>
              </a:rPr>
              <a:t> </a:t>
            </a:r>
          </a:p>
          <a:p>
            <a:r>
              <a:rPr lang="en-US" altLang="zh-CN" sz="2000" dirty="0">
                <a:ea typeface="宋体" panose="02010600030101010101" pitchFamily="2" charset="-122"/>
              </a:rPr>
              <a:t>xx=filter2(sobelx,x1); figure, </a:t>
            </a:r>
            <a:r>
              <a:rPr lang="en-US" altLang="zh-CN" sz="2000" dirty="0" err="1">
                <a:ea typeface="宋体" panose="02010600030101010101" pitchFamily="2" charset="-122"/>
              </a:rPr>
              <a:t>imshow</a:t>
            </a:r>
            <a:r>
              <a:rPr lang="en-US" altLang="zh-CN" sz="2000" dirty="0">
                <a:ea typeface="宋体" panose="02010600030101010101" pitchFamily="2" charset="-122"/>
              </a:rPr>
              <a:t>(xx, []);</a:t>
            </a:r>
          </a:p>
          <a:p>
            <a:r>
              <a:rPr lang="en-US" altLang="zh-CN" sz="2000" dirty="0" err="1">
                <a:ea typeface="宋体" panose="02010600030101010101" pitchFamily="2" charset="-122"/>
              </a:rPr>
              <a:t>yy</a:t>
            </a:r>
            <a:r>
              <a:rPr lang="en-US" altLang="zh-CN" sz="2000" dirty="0">
                <a:ea typeface="宋体" panose="02010600030101010101" pitchFamily="2" charset="-122"/>
              </a:rPr>
              <a:t>=filter2(sobely,x1); figure, </a:t>
            </a:r>
            <a:r>
              <a:rPr lang="en-US" altLang="zh-CN" sz="2000" dirty="0" err="1">
                <a:ea typeface="宋体" panose="02010600030101010101" pitchFamily="2" charset="-122"/>
              </a:rPr>
              <a:t>imshow</a:t>
            </a:r>
            <a:r>
              <a:rPr lang="en-US" altLang="zh-CN" sz="2000" dirty="0">
                <a:ea typeface="宋体" panose="02010600030101010101" pitchFamily="2" charset="-122"/>
              </a:rPr>
              <a:t>(</a:t>
            </a:r>
            <a:r>
              <a:rPr lang="en-US" altLang="zh-CN" sz="2000" dirty="0" err="1">
                <a:ea typeface="宋体" panose="02010600030101010101" pitchFamily="2" charset="-122"/>
              </a:rPr>
              <a:t>yy</a:t>
            </a:r>
            <a:r>
              <a:rPr lang="en-US" altLang="zh-CN" sz="2000" dirty="0">
                <a:ea typeface="宋体" panose="02010600030101010101" pitchFamily="2" charset="-122"/>
              </a:rPr>
              <a:t>, []);</a:t>
            </a:r>
          </a:p>
          <a:p>
            <a:r>
              <a:rPr lang="zh-CN" altLang="en-US" sz="2000" dirty="0">
                <a:ea typeface="宋体" panose="02010600030101010101" pitchFamily="2" charset="-122"/>
              </a:rPr>
              <a:t> </a:t>
            </a:r>
          </a:p>
          <a:p>
            <a:r>
              <a:rPr lang="en-US" altLang="zh-CN" sz="2000" dirty="0">
                <a:solidFill>
                  <a:srgbClr val="FF0000"/>
                </a:solidFill>
                <a:ea typeface="宋体" panose="02010600030101010101" pitchFamily="2" charset="-122"/>
              </a:rPr>
              <a:t>x2=abs(xx)+abs(</a:t>
            </a:r>
            <a:r>
              <a:rPr lang="en-US" altLang="zh-CN" sz="2000" dirty="0" err="1">
                <a:solidFill>
                  <a:srgbClr val="FF0000"/>
                </a:solidFill>
                <a:ea typeface="宋体" panose="02010600030101010101" pitchFamily="2" charset="-122"/>
              </a:rPr>
              <a:t>yy</a:t>
            </a:r>
            <a:r>
              <a:rPr lang="en-US" altLang="zh-CN" sz="2000" dirty="0">
                <a:solidFill>
                  <a:srgbClr val="FF0000"/>
                </a:solidFill>
                <a:ea typeface="宋体" panose="02010600030101010101" pitchFamily="2" charset="-122"/>
              </a:rPr>
              <a:t>);</a:t>
            </a:r>
          </a:p>
          <a:p>
            <a:r>
              <a:rPr lang="en-US" altLang="zh-CN" sz="2000" dirty="0">
                <a:ea typeface="宋体" panose="02010600030101010101" pitchFamily="2" charset="-122"/>
              </a:rPr>
              <a:t>figure, </a:t>
            </a:r>
            <a:r>
              <a:rPr lang="en-US" altLang="zh-CN" sz="2000" dirty="0" err="1">
                <a:ea typeface="宋体" panose="02010600030101010101" pitchFamily="2" charset="-122"/>
              </a:rPr>
              <a:t>imshow</a:t>
            </a:r>
            <a:r>
              <a:rPr lang="en-US" altLang="zh-CN" sz="2000" dirty="0">
                <a:ea typeface="宋体" panose="02010600030101010101" pitchFamily="2" charset="-122"/>
              </a:rPr>
              <a:t>(x2, []);</a:t>
            </a:r>
          </a:p>
          <a:p>
            <a:r>
              <a:rPr lang="en-US" altLang="zh-CN" sz="1800" b="1" dirty="0" err="1">
                <a:solidFill>
                  <a:srgbClr val="FF0000"/>
                </a:solidFill>
                <a:ea typeface="宋体" panose="02010600030101010101" pitchFamily="2" charset="-122"/>
              </a:rPr>
              <a:t>th</a:t>
            </a:r>
            <a:r>
              <a:rPr lang="en-US" altLang="zh-CN" sz="1800" b="1" dirty="0">
                <a:solidFill>
                  <a:srgbClr val="FF0000"/>
                </a:solidFill>
                <a:ea typeface="宋体" panose="02010600030101010101" pitchFamily="2" charset="-122"/>
              </a:rPr>
              <a:t>=sum(sum(x2))/(m*n);</a:t>
            </a:r>
          </a:p>
          <a:p>
            <a:endParaRPr lang="zh-CN" altLang="en-US" dirty="0" smtClean="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25</a:t>
            </a:fld>
            <a:endParaRPr lang="en-US" dirty="0"/>
          </a:p>
        </p:txBody>
      </p:sp>
      <p:sp>
        <p:nvSpPr>
          <p:cNvPr id="50179" name="Text Box 11"/>
          <p:cNvSpPr txBox="1">
            <a:spLocks noChangeArrowheads="1"/>
          </p:cNvSpPr>
          <p:nvPr/>
        </p:nvSpPr>
        <p:spPr bwMode="auto">
          <a:xfrm>
            <a:off x="847742" y="6072188"/>
            <a:ext cx="1795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a:solidFill>
                  <a:srgbClr val="FF0000"/>
                </a:solidFill>
                <a:ea typeface="宋体" panose="02010600030101010101" pitchFamily="2" charset="-122"/>
              </a:rPr>
              <a:t>gradient2.m</a:t>
            </a:r>
          </a:p>
        </p:txBody>
      </p:sp>
      <p:sp>
        <p:nvSpPr>
          <p:cNvPr id="50180" name="矩形 1"/>
          <p:cNvSpPr>
            <a:spLocks noChangeArrowheads="1"/>
          </p:cNvSpPr>
          <p:nvPr/>
        </p:nvSpPr>
        <p:spPr bwMode="auto">
          <a:xfrm>
            <a:off x="7573963" y="1371601"/>
            <a:ext cx="28559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rgbClr val="FF0000"/>
                </a:solidFill>
                <a:ea typeface="宋体" panose="02010600030101010101" pitchFamily="2" charset="-122"/>
              </a:rPr>
              <a:t>temp=find(x2&lt;1.4*th);</a:t>
            </a:r>
          </a:p>
          <a:p>
            <a:r>
              <a:rPr lang="en-US" altLang="zh-CN">
                <a:ea typeface="宋体" panose="02010600030101010101" pitchFamily="2" charset="-122"/>
              </a:rPr>
              <a:t>x2(temp)=0;</a:t>
            </a:r>
          </a:p>
          <a:p>
            <a:r>
              <a:rPr lang="en-US" altLang="zh-CN">
                <a:ea typeface="宋体" panose="02010600030101010101" pitchFamily="2" charset="-122"/>
              </a:rPr>
              <a:t>temp=find(x2&gt;=1.4*th);</a:t>
            </a:r>
          </a:p>
          <a:p>
            <a:r>
              <a:rPr lang="en-US" altLang="zh-CN">
                <a:ea typeface="宋体" panose="02010600030101010101" pitchFamily="2" charset="-122"/>
              </a:rPr>
              <a:t>x2(temp)=255;</a:t>
            </a:r>
          </a:p>
          <a:p>
            <a:r>
              <a:rPr lang="en-US" altLang="zh-CN">
                <a:ea typeface="宋体" panose="02010600030101010101" pitchFamily="2" charset="-122"/>
              </a:rPr>
              <a:t>figure, imshow(x2, []);</a:t>
            </a:r>
          </a:p>
        </p:txBody>
      </p:sp>
      <p:pic>
        <p:nvPicPr>
          <p:cNvPr id="501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464" y="2901950"/>
            <a:ext cx="4040187"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82" name="文本框 1"/>
          <p:cNvSpPr txBox="1">
            <a:spLocks noChangeArrowheads="1"/>
          </p:cNvSpPr>
          <p:nvPr/>
        </p:nvSpPr>
        <p:spPr bwMode="auto">
          <a:xfrm>
            <a:off x="7680326" y="6264275"/>
            <a:ext cx="2640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1">
                <a:solidFill>
                  <a:srgbClr val="FF0000"/>
                </a:solidFill>
                <a:ea typeface="宋体" panose="02010600030101010101" pitchFamily="2" charset="-122"/>
              </a:rPr>
              <a:t>Smoothing+Threshold</a:t>
            </a:r>
            <a:endParaRPr lang="zh-CN" altLang="en-US" b="1">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3"/>
          <p:cNvSpPr>
            <a:spLocks noChangeArrowheads="1"/>
          </p:cNvSpPr>
          <p:nvPr/>
        </p:nvSpPr>
        <p:spPr bwMode="auto">
          <a:xfrm>
            <a:off x="550718" y="3723300"/>
            <a:ext cx="11139055" cy="281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pPr>
            <a:r>
              <a:rPr lang="en-US" altLang="zh-CN" sz="3200" dirty="0">
                <a:ea typeface="宋体" panose="02010600030101010101" pitchFamily="2" charset="-122"/>
              </a:rPr>
              <a:t>The Laplacian is seldom used in practice, because:</a:t>
            </a:r>
            <a:endParaRPr lang="en-US" altLang="zh-CN" sz="2000" dirty="0">
              <a:ea typeface="宋体" panose="02010600030101010101" pitchFamily="2" charset="-122"/>
            </a:endParaRPr>
          </a:p>
          <a:p>
            <a:pPr marL="914400" lvl="1" indent="-457200">
              <a:spcBef>
                <a:spcPct val="20000"/>
              </a:spcBef>
              <a:buClr>
                <a:schemeClr val="accent2"/>
              </a:buClr>
              <a:buFont typeface="Wingdings" panose="05000000000000000000" pitchFamily="2" charset="2"/>
              <a:buChar char="n"/>
            </a:pPr>
            <a:r>
              <a:rPr lang="en-US" altLang="zh-CN" sz="2800" dirty="0">
                <a:ea typeface="宋体" panose="02010600030101010101" pitchFamily="2" charset="-122"/>
              </a:rPr>
              <a:t>It is unacceptably sensitive to noise (as second-order derivative)</a:t>
            </a:r>
          </a:p>
          <a:p>
            <a:pPr marL="914400" lvl="1" indent="-457200">
              <a:spcBef>
                <a:spcPct val="20000"/>
              </a:spcBef>
              <a:buClr>
                <a:schemeClr val="accent2"/>
              </a:buClr>
              <a:buFont typeface="Wingdings" panose="05000000000000000000" pitchFamily="2" charset="2"/>
              <a:buChar char="n"/>
            </a:pPr>
            <a:r>
              <a:rPr lang="en-US" altLang="zh-CN" sz="2800" dirty="0">
                <a:ea typeface="宋体" panose="02010600030101010101" pitchFamily="2" charset="-122"/>
              </a:rPr>
              <a:t>It produces double edges</a:t>
            </a:r>
          </a:p>
          <a:p>
            <a:pPr marL="914400" lvl="1" indent="-457200">
              <a:spcBef>
                <a:spcPct val="20000"/>
              </a:spcBef>
              <a:buClr>
                <a:schemeClr val="accent2"/>
              </a:buClr>
              <a:buFont typeface="Wingdings" panose="05000000000000000000" pitchFamily="2" charset="2"/>
              <a:buChar char="n"/>
            </a:pPr>
            <a:r>
              <a:rPr lang="en-US" altLang="zh-CN" sz="2800" dirty="0">
                <a:ea typeface="宋体" panose="02010600030101010101" pitchFamily="2" charset="-122"/>
              </a:rPr>
              <a:t>It is unable to detect edge direction</a:t>
            </a: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l="49910"/>
          <a:stretch>
            <a:fillRect/>
          </a:stretch>
        </p:blipFill>
        <p:spPr bwMode="auto">
          <a:xfrm>
            <a:off x="4194175" y="1387476"/>
            <a:ext cx="3976688"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smtClean="0"/>
              <a:t>Laplacian</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ChangeArrowheads="1"/>
          </p:cNvSpPr>
          <p:nvPr/>
        </p:nvSpPr>
        <p:spPr bwMode="auto">
          <a:xfrm>
            <a:off x="560439" y="1319213"/>
            <a:ext cx="10933471" cy="53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indent="-457200" algn="just">
              <a:lnSpc>
                <a:spcPct val="120000"/>
              </a:lnSpc>
              <a:buClr>
                <a:schemeClr val="accent2"/>
              </a:buClr>
              <a:buFont typeface="Wingdings" panose="05000000000000000000" pitchFamily="2" charset="2"/>
              <a:buChar char="n"/>
              <a:defRPr/>
            </a:pPr>
            <a:r>
              <a:rPr lang="en-US" altLang="zh-CN" sz="2400" dirty="0">
                <a:ea typeface="宋体" panose="02010600030101010101" pitchFamily="2" charset="-122"/>
              </a:rPr>
              <a:t>An important use of the </a:t>
            </a:r>
            <a:r>
              <a:rPr lang="en-US" altLang="zh-CN" sz="2400" dirty="0" err="1">
                <a:ea typeface="宋体" panose="02010600030101010101" pitchFamily="2" charset="-122"/>
              </a:rPr>
              <a:t>Laplacian</a:t>
            </a:r>
            <a:r>
              <a:rPr lang="en-US" altLang="zh-CN" sz="2400" dirty="0">
                <a:ea typeface="宋体" panose="02010600030101010101" pitchFamily="2" charset="-122"/>
              </a:rPr>
              <a:t>:</a:t>
            </a:r>
            <a:endParaRPr lang="en-US" altLang="zh-CN" sz="3600" dirty="0">
              <a:ea typeface="宋体" panose="02010600030101010101" pitchFamily="2" charset="-122"/>
            </a:endParaRPr>
          </a:p>
          <a:p>
            <a:pPr lvl="1" algn="just">
              <a:lnSpc>
                <a:spcPct val="120000"/>
              </a:lnSpc>
              <a:defRPr/>
            </a:pPr>
            <a:r>
              <a:rPr lang="en-US" altLang="zh-CN" sz="2400" dirty="0">
                <a:ea typeface="宋体" panose="02010600030101010101" pitchFamily="2" charset="-122"/>
              </a:rPr>
              <a:t>To find the location of edges using its zero-crossings property.</a:t>
            </a:r>
          </a:p>
          <a:p>
            <a:pPr algn="just">
              <a:lnSpc>
                <a:spcPct val="120000"/>
              </a:lnSpc>
              <a:defRPr/>
            </a:pPr>
            <a:endParaRPr lang="en-US" altLang="zh-CN" sz="2400" dirty="0">
              <a:ea typeface="宋体" panose="02010600030101010101" pitchFamily="2" charset="-122"/>
            </a:endParaRPr>
          </a:p>
          <a:p>
            <a:pPr marL="457200" indent="-457200" algn="just">
              <a:lnSpc>
                <a:spcPct val="120000"/>
              </a:lnSpc>
              <a:buClr>
                <a:schemeClr val="accent2"/>
              </a:buClr>
              <a:buFont typeface="Wingdings" panose="05000000000000000000" pitchFamily="2" charset="2"/>
              <a:buChar char="n"/>
              <a:defRPr/>
            </a:pPr>
            <a:r>
              <a:rPr lang="en-US" altLang="zh-CN" sz="2400" dirty="0">
                <a:ea typeface="宋体" panose="02010600030101010101" pitchFamily="2" charset="-122"/>
              </a:rPr>
              <a:t>Plus, the </a:t>
            </a:r>
            <a:r>
              <a:rPr lang="en-US" altLang="zh-CN" sz="2400" dirty="0" err="1">
                <a:ea typeface="宋体" panose="02010600030101010101" pitchFamily="2" charset="-122"/>
              </a:rPr>
              <a:t>Laplacian</a:t>
            </a:r>
            <a:r>
              <a:rPr lang="en-US" altLang="zh-CN" sz="2400" dirty="0">
                <a:ea typeface="宋体" panose="02010600030101010101" pitchFamily="2" charset="-122"/>
              </a:rPr>
              <a:t> plays only the role of detector of whether a pixel is on the dark or light side of an edge.</a:t>
            </a:r>
          </a:p>
          <a:p>
            <a:pPr marL="457200" indent="-457200" algn="just">
              <a:lnSpc>
                <a:spcPct val="120000"/>
              </a:lnSpc>
              <a:buClr>
                <a:schemeClr val="accent2"/>
              </a:buClr>
              <a:buFont typeface="Wingdings" panose="05000000000000000000" pitchFamily="2" charset="2"/>
              <a:buChar char="n"/>
              <a:defRPr/>
            </a:pPr>
            <a:endParaRPr lang="en-US" altLang="zh-CN" sz="2400" dirty="0">
              <a:ea typeface="宋体" panose="02010600030101010101" pitchFamily="2" charset="-122"/>
            </a:endParaRPr>
          </a:p>
          <a:p>
            <a:pPr marL="457200" indent="-457200" algn="just">
              <a:lnSpc>
                <a:spcPct val="120000"/>
              </a:lnSpc>
              <a:buClr>
                <a:schemeClr val="accent2"/>
              </a:buClr>
              <a:buFont typeface="Wingdings" panose="05000000000000000000" pitchFamily="2" charset="2"/>
              <a:buChar char="n"/>
              <a:defRPr/>
            </a:pPr>
            <a:r>
              <a:rPr lang="en-IE" altLang="zh-CN" sz="2400" dirty="0">
                <a:ea typeface="宋体" panose="02010600030101010101" pitchFamily="2" charset="-122"/>
              </a:rPr>
              <a:t>Usually when used for edge detection the </a:t>
            </a:r>
            <a:r>
              <a:rPr lang="en-IE" altLang="zh-CN" sz="2400" dirty="0" err="1">
                <a:ea typeface="宋体" panose="02010600030101010101" pitchFamily="2" charset="-122"/>
              </a:rPr>
              <a:t>Laplacian</a:t>
            </a:r>
            <a:r>
              <a:rPr lang="en-IE" altLang="zh-CN" sz="2400" dirty="0">
                <a:ea typeface="宋体" panose="02010600030101010101" pitchFamily="2" charset="-122"/>
              </a:rPr>
              <a:t> is combined with a smoothing Gaussian filter.</a:t>
            </a:r>
            <a:endParaRPr lang="en-US" altLang="zh-CN" sz="3600" dirty="0">
              <a:ea typeface="宋体" panose="02010600030101010101" pitchFamily="2" charset="-122"/>
            </a:endParaRPr>
          </a:p>
        </p:txBody>
      </p:sp>
      <p:sp>
        <p:nvSpPr>
          <p:cNvPr id="2" name="标题 1"/>
          <p:cNvSpPr>
            <a:spLocks noGrp="1"/>
          </p:cNvSpPr>
          <p:nvPr>
            <p:ph type="title"/>
          </p:nvPr>
        </p:nvSpPr>
        <p:spPr/>
        <p:txBody>
          <a:bodyPr/>
          <a:lstStyle/>
          <a:p>
            <a:r>
              <a:rPr lang="en-US" altLang="zh-CN" dirty="0" smtClean="0"/>
              <a:t>Laplacian</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943" y="2868768"/>
            <a:ext cx="3100388"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Rectangle 5"/>
          <p:cNvSpPr>
            <a:spLocks noChangeArrowheads="1"/>
          </p:cNvSpPr>
          <p:nvPr/>
        </p:nvSpPr>
        <p:spPr bwMode="auto">
          <a:xfrm>
            <a:off x="499969" y="1381330"/>
            <a:ext cx="1146117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altLang="zh-CN" sz="2400" dirty="0">
                <a:ea typeface="宋体" panose="02010600030101010101" pitchFamily="2" charset="-122"/>
              </a:rPr>
              <a:t>Laplacian combined with smoothing as a precursor to find edges via zero-crossing.</a:t>
            </a:r>
          </a:p>
        </p:txBody>
      </p:sp>
      <p:sp>
        <p:nvSpPr>
          <p:cNvPr id="54277" name="矩形 1"/>
          <p:cNvSpPr>
            <a:spLocks noChangeArrowheads="1"/>
          </p:cNvSpPr>
          <p:nvPr/>
        </p:nvSpPr>
        <p:spPr bwMode="auto">
          <a:xfrm>
            <a:off x="4912543" y="2400457"/>
            <a:ext cx="2389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ea typeface="宋体" panose="02010600030101010101" pitchFamily="2" charset="-122"/>
              </a:rPr>
              <a:t>2D Gaussian function</a:t>
            </a:r>
          </a:p>
        </p:txBody>
      </p:sp>
      <p:sp>
        <p:nvSpPr>
          <p:cNvPr id="2" name="标题 1"/>
          <p:cNvSpPr>
            <a:spLocks noGrp="1"/>
          </p:cNvSpPr>
          <p:nvPr>
            <p:ph type="title"/>
          </p:nvPr>
        </p:nvSpPr>
        <p:spPr/>
        <p:txBody>
          <a:bodyPr/>
          <a:lstStyle/>
          <a:p>
            <a:r>
              <a:rPr lang="en-US" altLang="zh-CN" dirty="0"/>
              <a:t>Laplacian of </a:t>
            </a:r>
            <a:r>
              <a:rPr lang="en-US" altLang="zh-CN" dirty="0" smtClean="0"/>
              <a:t>Gaussian</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28</a:t>
            </a:fld>
            <a:endParaRPr lang="en-US" dirty="0"/>
          </a:p>
        </p:txBody>
      </p:sp>
      <p:sp>
        <p:nvSpPr>
          <p:cNvPr id="3" name="文本框 2"/>
          <p:cNvSpPr txBox="1"/>
          <p:nvPr/>
        </p:nvSpPr>
        <p:spPr>
          <a:xfrm>
            <a:off x="499969" y="4525556"/>
            <a:ext cx="10958700" cy="1569660"/>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Where </a:t>
            </a:r>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aseline="30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aseline="30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baseline="30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smtClean="0">
                <a:latin typeface="微软雅黑" panose="020B0503020204020204" pitchFamily="34" charset="-122"/>
                <a:ea typeface="微软雅黑" panose="020B0503020204020204" pitchFamily="34" charset="-122"/>
              </a:rPr>
              <a:t>, and </a:t>
            </a: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σ</a:t>
            </a:r>
            <a:r>
              <a:rPr lang="en-US" altLang="zh-CN" sz="2400" dirty="0" smtClean="0">
                <a:latin typeface="微软雅黑" panose="020B0503020204020204" pitchFamily="34" charset="-122"/>
                <a:ea typeface="微软雅黑" panose="020B0503020204020204" pitchFamily="34" charset="-122"/>
              </a:rPr>
              <a:t> is the standard deviation.</a:t>
            </a:r>
          </a:p>
          <a:p>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Convolving this function with an image blurs the image, with the degree of blurring being determined by the value of standard deviation.</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526" y="2849563"/>
            <a:ext cx="395922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ext Box 3"/>
          <p:cNvSpPr txBox="1">
            <a:spLocks noChangeArrowheads="1"/>
          </p:cNvSpPr>
          <p:nvPr/>
        </p:nvSpPr>
        <p:spPr bwMode="auto">
          <a:xfrm>
            <a:off x="3019425" y="5329238"/>
            <a:ext cx="6851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l-GR" altLang="zh-CN" sz="2400" i="1" dirty="0">
                <a:latin typeface="Times New Roman" panose="02020603050405020304" pitchFamily="18" charset="0"/>
                <a:ea typeface="微软雅黑" panose="020B0503020204020204" pitchFamily="34" charset="-122"/>
                <a:cs typeface="Times New Roman" panose="02020603050405020304" pitchFamily="18" charset="0"/>
              </a:rPr>
              <a:t>σ</a:t>
            </a:r>
            <a:r>
              <a:rPr lang="zh-CN" altLang="en-US" sz="2400" dirty="0" smtClean="0">
                <a:latin typeface="Trebuchet MS" panose="020B0603020202020204" pitchFamily="34" charset="0"/>
                <a:ea typeface="宋体" panose="02010600030101010101" pitchFamily="2" charset="-122"/>
                <a:sym typeface="Symbol" panose="05050102010706020507" pitchFamily="18" charset="2"/>
              </a:rPr>
              <a:t> </a:t>
            </a:r>
            <a:r>
              <a:rPr lang="en-US" altLang="zh-CN" sz="2400" dirty="0">
                <a:latin typeface="Trebuchet MS" panose="020B0603020202020204" pitchFamily="34" charset="0"/>
                <a:ea typeface="宋体" panose="02010600030101010101" pitchFamily="2" charset="-122"/>
              </a:rPr>
              <a:t>determines the degree of blurring that occurs.</a:t>
            </a:r>
          </a:p>
        </p:txBody>
      </p:sp>
      <p:sp>
        <p:nvSpPr>
          <p:cNvPr id="55299" name="Rectangle 4"/>
          <p:cNvSpPr>
            <a:spLocks noChangeArrowheads="1"/>
          </p:cNvSpPr>
          <p:nvPr/>
        </p:nvSpPr>
        <p:spPr bwMode="auto">
          <a:xfrm>
            <a:off x="498565" y="1466112"/>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pPr>
            <a:r>
              <a:rPr lang="en-US" altLang="zh-CN" sz="2800" dirty="0">
                <a:ea typeface="宋体" panose="02010600030101010101" pitchFamily="2" charset="-122"/>
              </a:rPr>
              <a:t>The Laplacian of the above Gaussian is:</a:t>
            </a:r>
          </a:p>
        </p:txBody>
      </p:sp>
      <p:sp>
        <p:nvSpPr>
          <p:cNvPr id="55300" name="Text Box 5"/>
          <p:cNvSpPr txBox="1">
            <a:spLocks noChangeArrowheads="1"/>
          </p:cNvSpPr>
          <p:nvPr/>
        </p:nvSpPr>
        <p:spPr bwMode="auto">
          <a:xfrm>
            <a:off x="3178176" y="4343400"/>
            <a:ext cx="266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latin typeface="Trebuchet MS" panose="020B0603020202020204" pitchFamily="34" charset="0"/>
                <a:ea typeface="宋体" panose="02010600030101010101" pitchFamily="2" charset="-122"/>
              </a:rPr>
              <a:t>where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400" baseline="30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baseline="30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30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rebuchet MS" panose="020B0603020202020204" pitchFamily="34" charset="0"/>
                <a:ea typeface="宋体" panose="02010600030101010101" pitchFamily="2" charset="-122"/>
              </a:rPr>
              <a:t>.</a:t>
            </a:r>
          </a:p>
        </p:txBody>
      </p:sp>
      <p:pic>
        <p:nvPicPr>
          <p:cNvPr id="55301" name="Picture 6" descr="7-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413" y="2484438"/>
            <a:ext cx="25908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Laplacian of </a:t>
            </a:r>
            <a:r>
              <a:rPr lang="en-US" altLang="zh-CN" dirty="0" smtClean="0"/>
              <a:t>Gaussian</a:t>
            </a:r>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Segmentation</a:t>
            </a:r>
            <a:endParaRPr lang="zh-CN" altLang="en-US" dirty="0"/>
          </a:p>
        </p:txBody>
      </p:sp>
      <p:sp>
        <p:nvSpPr>
          <p:cNvPr id="3" name="内容占位符 2"/>
          <p:cNvSpPr>
            <a:spLocks noGrp="1"/>
          </p:cNvSpPr>
          <p:nvPr>
            <p:ph idx="1"/>
          </p:nvPr>
        </p:nvSpPr>
        <p:spPr>
          <a:xfrm>
            <a:off x="550006" y="1236344"/>
            <a:ext cx="11235593" cy="4663011"/>
          </a:xfrm>
        </p:spPr>
        <p:txBody>
          <a:bodyPr>
            <a:normAutofit/>
          </a:bodyPr>
          <a:lstStyle/>
          <a:p>
            <a:pPr marL="457200" lvl="0" indent="-457200" algn="just" fontAlgn="base">
              <a:lnSpc>
                <a:spcPct val="150000"/>
              </a:lnSpc>
              <a:spcBef>
                <a:spcPct val="20000"/>
              </a:spcBef>
              <a:spcAft>
                <a:spcPct val="0"/>
              </a:spcAft>
              <a:buClr>
                <a:schemeClr val="accent2"/>
              </a:buClr>
              <a:buFont typeface="Wingdings" panose="05000000000000000000" pitchFamily="2" charset="2"/>
              <a:buChar char="u"/>
            </a:pPr>
            <a:r>
              <a:rPr lang="en-GB" altLang="zh-CN" dirty="0">
                <a:solidFill>
                  <a:prstClr val="black"/>
                </a:solidFill>
                <a:latin typeface="Arial" panose="020B0604020202020204" pitchFamily="34" charset="0"/>
                <a:ea typeface="宋体" panose="02010600030101010101" pitchFamily="2" charset="-122"/>
                <a:cs typeface="+mn-cs"/>
              </a:rPr>
              <a:t>The purpose of image segmentation is to partition an image into </a:t>
            </a:r>
            <a:r>
              <a:rPr lang="en-GB" altLang="zh-CN" dirty="0">
                <a:solidFill>
                  <a:srgbClr val="FF0000"/>
                </a:solidFill>
                <a:latin typeface="Arial" panose="020B0604020202020204" pitchFamily="34" charset="0"/>
                <a:ea typeface="宋体" panose="02010600030101010101" pitchFamily="2" charset="-122"/>
                <a:cs typeface="+mn-cs"/>
              </a:rPr>
              <a:t>meaningful</a:t>
            </a:r>
            <a:r>
              <a:rPr lang="en-GB" altLang="zh-CN" dirty="0">
                <a:solidFill>
                  <a:prstClr val="black"/>
                </a:solidFill>
                <a:latin typeface="Arial" panose="020B0604020202020204" pitchFamily="34" charset="0"/>
                <a:ea typeface="宋体" panose="02010600030101010101" pitchFamily="2" charset="-122"/>
                <a:cs typeface="+mn-cs"/>
              </a:rPr>
              <a:t> regions with respect to a </a:t>
            </a:r>
            <a:r>
              <a:rPr lang="en-GB" altLang="zh-CN" dirty="0">
                <a:solidFill>
                  <a:srgbClr val="FF0000"/>
                </a:solidFill>
                <a:latin typeface="Arial" panose="020B0604020202020204" pitchFamily="34" charset="0"/>
                <a:ea typeface="宋体" panose="02010600030101010101" pitchFamily="2" charset="-122"/>
                <a:cs typeface="+mn-cs"/>
              </a:rPr>
              <a:t>particular application</a:t>
            </a:r>
            <a:r>
              <a:rPr lang="en-GB" altLang="zh-CN" dirty="0">
                <a:solidFill>
                  <a:prstClr val="black"/>
                </a:solidFill>
                <a:latin typeface="Arial" panose="020B0604020202020204" pitchFamily="34" charset="0"/>
                <a:ea typeface="宋体" panose="02010600030101010101" pitchFamily="2" charset="-122"/>
                <a:cs typeface="+mn-cs"/>
              </a:rPr>
              <a:t>. </a:t>
            </a:r>
          </a:p>
          <a:p>
            <a:pPr marL="457200" lvl="0" indent="-457200" algn="just" fontAlgn="base">
              <a:lnSpc>
                <a:spcPct val="150000"/>
              </a:lnSpc>
              <a:spcBef>
                <a:spcPct val="20000"/>
              </a:spcBef>
              <a:spcAft>
                <a:spcPct val="0"/>
              </a:spcAft>
              <a:buClr>
                <a:schemeClr val="accent2"/>
              </a:buClr>
              <a:buFont typeface="Wingdings" panose="05000000000000000000" pitchFamily="2" charset="2"/>
              <a:buChar char="u"/>
            </a:pPr>
            <a:r>
              <a:rPr lang="en-GB" altLang="zh-CN" dirty="0">
                <a:solidFill>
                  <a:prstClr val="black"/>
                </a:solidFill>
                <a:latin typeface="Arial" panose="020B0604020202020204" pitchFamily="34" charset="0"/>
                <a:ea typeface="宋体" panose="02010600030101010101" pitchFamily="2" charset="-122"/>
                <a:cs typeface="+mn-cs"/>
              </a:rPr>
              <a:t>Segmentation should stop when the objects of interest in an application have been isolated. </a:t>
            </a:r>
          </a:p>
          <a:p>
            <a:pPr marL="457200" lvl="0" indent="-457200" algn="just" fontAlgn="base">
              <a:lnSpc>
                <a:spcPct val="150000"/>
              </a:lnSpc>
              <a:spcBef>
                <a:spcPct val="20000"/>
              </a:spcBef>
              <a:spcAft>
                <a:spcPct val="0"/>
              </a:spcAft>
              <a:buClr>
                <a:schemeClr val="accent2"/>
              </a:buClr>
              <a:buFont typeface="Wingdings" panose="05000000000000000000" pitchFamily="2" charset="2"/>
              <a:buChar char="u"/>
            </a:pPr>
            <a:r>
              <a:rPr lang="en-GB" altLang="zh-CN" dirty="0">
                <a:solidFill>
                  <a:prstClr val="black"/>
                </a:solidFill>
                <a:latin typeface="Arial" panose="020B0604020202020204" pitchFamily="34" charset="0"/>
                <a:ea typeface="宋体" panose="02010600030101010101" pitchFamily="2" charset="-122"/>
                <a:cs typeface="+mn-cs"/>
              </a:rPr>
              <a:t>The segmentation is based on measurements taken from the image and might be </a:t>
            </a:r>
            <a:r>
              <a:rPr lang="en-GB" altLang="zh-CN" dirty="0">
                <a:solidFill>
                  <a:srgbClr val="FF0000"/>
                </a:solidFill>
                <a:latin typeface="Arial" panose="020B0604020202020204" pitchFamily="34" charset="0"/>
                <a:ea typeface="宋体" panose="02010600030101010101" pitchFamily="2" charset="-122"/>
                <a:cs typeface="+mn-cs"/>
              </a:rPr>
              <a:t>grey</a:t>
            </a:r>
            <a:r>
              <a:rPr lang="en-GB" altLang="zh-CN" i="1" dirty="0">
                <a:solidFill>
                  <a:srgbClr val="FF0000"/>
                </a:solidFill>
                <a:latin typeface="Arial" panose="020B0604020202020204" pitchFamily="34" charset="0"/>
                <a:ea typeface="宋体" panose="02010600030101010101" pitchFamily="2" charset="-122"/>
                <a:cs typeface="+mn-cs"/>
              </a:rPr>
              <a:t> </a:t>
            </a:r>
            <a:r>
              <a:rPr lang="en-GB" altLang="zh-CN" dirty="0">
                <a:solidFill>
                  <a:srgbClr val="FF0000"/>
                </a:solidFill>
                <a:latin typeface="Arial" panose="020B0604020202020204" pitchFamily="34" charset="0"/>
                <a:ea typeface="宋体" panose="02010600030101010101" pitchFamily="2" charset="-122"/>
                <a:cs typeface="+mn-cs"/>
              </a:rPr>
              <a:t>level</a:t>
            </a:r>
            <a:r>
              <a:rPr lang="en-GB" altLang="zh-CN" dirty="0">
                <a:solidFill>
                  <a:prstClr val="black"/>
                </a:solidFill>
                <a:latin typeface="Arial" panose="020B0604020202020204" pitchFamily="34" charset="0"/>
                <a:ea typeface="宋体" panose="02010600030101010101" pitchFamily="2" charset="-122"/>
                <a:cs typeface="+mn-cs"/>
              </a:rPr>
              <a:t>, </a:t>
            </a:r>
            <a:r>
              <a:rPr lang="en-GB" altLang="zh-CN" dirty="0">
                <a:solidFill>
                  <a:srgbClr val="FF0000"/>
                </a:solidFill>
                <a:latin typeface="Arial" panose="020B0604020202020204" pitchFamily="34" charset="0"/>
                <a:ea typeface="宋体" panose="02010600030101010101" pitchFamily="2" charset="-122"/>
                <a:cs typeface="+mn-cs"/>
              </a:rPr>
              <a:t>colour</a:t>
            </a:r>
            <a:r>
              <a:rPr lang="en-GB" altLang="zh-CN" dirty="0">
                <a:solidFill>
                  <a:prstClr val="black"/>
                </a:solidFill>
                <a:latin typeface="Arial" panose="020B0604020202020204" pitchFamily="34" charset="0"/>
                <a:ea typeface="宋体" panose="02010600030101010101" pitchFamily="2" charset="-122"/>
                <a:cs typeface="+mn-cs"/>
              </a:rPr>
              <a:t>, </a:t>
            </a:r>
            <a:r>
              <a:rPr lang="en-GB" altLang="zh-CN" dirty="0">
                <a:solidFill>
                  <a:srgbClr val="FF0000"/>
                </a:solidFill>
                <a:latin typeface="Arial" panose="020B0604020202020204" pitchFamily="34" charset="0"/>
                <a:ea typeface="宋体" panose="02010600030101010101" pitchFamily="2" charset="-122"/>
                <a:cs typeface="+mn-cs"/>
              </a:rPr>
              <a:t>texture</a:t>
            </a:r>
            <a:r>
              <a:rPr lang="en-GB" altLang="zh-CN" dirty="0">
                <a:solidFill>
                  <a:prstClr val="black"/>
                </a:solidFill>
                <a:latin typeface="Arial" panose="020B0604020202020204" pitchFamily="34" charset="0"/>
                <a:ea typeface="宋体" panose="02010600030101010101" pitchFamily="2" charset="-122"/>
                <a:cs typeface="+mn-cs"/>
              </a:rPr>
              <a:t>, </a:t>
            </a:r>
            <a:r>
              <a:rPr lang="en-GB" altLang="zh-CN" dirty="0">
                <a:solidFill>
                  <a:srgbClr val="FF0000"/>
                </a:solidFill>
                <a:latin typeface="Arial" panose="020B0604020202020204" pitchFamily="34" charset="0"/>
                <a:ea typeface="宋体" panose="02010600030101010101" pitchFamily="2" charset="-122"/>
                <a:cs typeface="+mn-cs"/>
              </a:rPr>
              <a:t>depth</a:t>
            </a:r>
            <a:r>
              <a:rPr lang="en-GB" altLang="zh-CN" dirty="0">
                <a:solidFill>
                  <a:prstClr val="black"/>
                </a:solidFill>
                <a:latin typeface="Arial" panose="020B0604020202020204" pitchFamily="34" charset="0"/>
                <a:ea typeface="宋体" panose="02010600030101010101" pitchFamily="2" charset="-122"/>
                <a:cs typeface="+mn-cs"/>
              </a:rPr>
              <a:t> or </a:t>
            </a:r>
            <a:r>
              <a:rPr lang="en-GB" altLang="zh-CN" dirty="0">
                <a:solidFill>
                  <a:srgbClr val="FF0000"/>
                </a:solidFill>
                <a:latin typeface="Arial" panose="020B0604020202020204" pitchFamily="34" charset="0"/>
                <a:ea typeface="宋体" panose="02010600030101010101" pitchFamily="2" charset="-122"/>
                <a:cs typeface="+mn-cs"/>
              </a:rPr>
              <a:t>motion</a:t>
            </a:r>
            <a:r>
              <a:rPr lang="en-GB" altLang="zh-CN" i="1" dirty="0">
                <a:solidFill>
                  <a:prstClr val="black"/>
                </a:solidFill>
                <a:latin typeface="Arial" panose="020B0604020202020204" pitchFamily="34" charset="0"/>
                <a:ea typeface="宋体" panose="02010600030101010101" pitchFamily="2" charset="-122"/>
                <a:cs typeface="+mn-cs"/>
              </a:rPr>
              <a:t>.</a:t>
            </a:r>
            <a:r>
              <a:rPr lang="en-GB" altLang="zh-CN" dirty="0">
                <a:solidFill>
                  <a:prstClr val="black"/>
                </a:solidFill>
                <a:latin typeface="Arial" panose="020B0604020202020204" pitchFamily="34" charset="0"/>
                <a:ea typeface="宋体" panose="02010600030101010101" pitchFamily="2" charset="-122"/>
                <a:cs typeface="+mn-cs"/>
              </a:rPr>
              <a:t> </a:t>
            </a:r>
          </a:p>
        </p:txBody>
      </p:sp>
      <p:sp>
        <p:nvSpPr>
          <p:cNvPr id="4" name="灯片编号占位符 3"/>
          <p:cNvSpPr>
            <a:spLocks noGrp="1"/>
          </p:cNvSpPr>
          <p:nvPr>
            <p:ph type="sldNum" sz="quarter" idx="12"/>
          </p:nvPr>
        </p:nvSpPr>
        <p:spPr/>
        <p:txBody>
          <a:bodyPr/>
          <a:lstStyle/>
          <a:p>
            <a:fld id="{48F63A3B-78C7-47BE-AE5E-E10140E04643}" type="slidenum">
              <a:rPr lang="en-US" smtClean="0"/>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32" name="Rectangle 15"/>
          <p:cNvSpPr>
            <a:spLocks noGrp="1" noChangeArrowheads="1"/>
          </p:cNvSpPr>
          <p:nvPr>
            <p:ph type="title"/>
          </p:nvPr>
        </p:nvSpPr>
        <p:spPr/>
        <p:txBody>
          <a:bodyPr>
            <a:normAutofit/>
          </a:bodyPr>
          <a:lstStyle/>
          <a:p>
            <a:pPr eaLnBrk="1" hangingPunct="1"/>
            <a:r>
              <a:rPr lang="en-US" altLang="ja-JP">
                <a:ea typeface="MS PGothic" panose="020B0600070205080204" pitchFamily="34" charset="-128"/>
              </a:rPr>
              <a:t>Laplacian of Gaussian (LoG)</a:t>
            </a:r>
            <a:endParaRPr lang="zh-CN" altLang="en-US">
              <a:ea typeface="MS PGothic" panose="020B0600070205080204" pitchFamily="34" charset="-128"/>
            </a:endParaRPr>
          </a:p>
        </p:txBody>
      </p:sp>
      <p:sp>
        <p:nvSpPr>
          <p:cNvPr id="3" name="灯片编号占位符 2"/>
          <p:cNvSpPr>
            <a:spLocks noGrp="1"/>
          </p:cNvSpPr>
          <p:nvPr>
            <p:ph type="sldNum" sz="quarter" idx="12"/>
          </p:nvPr>
        </p:nvSpPr>
        <p:spPr/>
        <p:txBody>
          <a:bodyPr/>
          <a:lstStyle/>
          <a:p>
            <a:fld id="{48F63A3B-78C7-47BE-AE5E-E10140E04643}" type="slidenum">
              <a:rPr lang="en-US" smtClean="0"/>
              <a:t>30</a:t>
            </a:fld>
            <a:endParaRPr lang="en-US" dirty="0"/>
          </a:p>
        </p:txBody>
      </p:sp>
      <p:graphicFrame>
        <p:nvGraphicFramePr>
          <p:cNvPr id="15" name="Object 3"/>
          <p:cNvGraphicFramePr>
            <a:graphicFrameLocks noChangeAspect="1"/>
          </p:cNvGraphicFramePr>
          <p:nvPr/>
        </p:nvGraphicFramePr>
        <p:xfrm>
          <a:off x="3707390" y="2011075"/>
          <a:ext cx="5822950" cy="4073525"/>
        </p:xfrm>
        <a:graphic>
          <a:graphicData uri="http://schemas.openxmlformats.org/presentationml/2006/ole">
            <mc:AlternateContent xmlns:mc="http://schemas.openxmlformats.org/markup-compatibility/2006">
              <mc:Choice xmlns:v="urn:schemas-microsoft-com:vml" Requires="v">
                <p:oleObj spid="_x0000_s56405" r:id="rId7" imgW="6124575" imgH="4972050" progId="MSPhotoEd.3">
                  <p:embed/>
                </p:oleObj>
              </mc:Choice>
              <mc:Fallback>
                <p:oleObj r:id="rId7" imgW="6124575" imgH="4972050" progId="MSPhotoEd.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7390" y="2011075"/>
                        <a:ext cx="582295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6" name="Picture 4"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159702" y="2576225"/>
            <a:ext cx="173038"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Edittex"/>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2645352" y="3723987"/>
            <a:ext cx="6873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Edittex"/>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1850015" y="5113050"/>
            <a:ext cx="14827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7"/>
          <p:cNvSpPr txBox="1">
            <a:spLocks noChangeArrowheads="1"/>
          </p:cNvSpPr>
          <p:nvPr/>
        </p:nvSpPr>
        <p:spPr bwMode="auto">
          <a:xfrm>
            <a:off x="5452052" y="3581112"/>
            <a:ext cx="3532188"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ja-JP" sz="1400" b="0" i="0" u="none" strike="noStrike" kern="0" cap="none" spc="0" normalizeH="0" baseline="0" noProof="0" smtClean="0">
                <a:ln>
                  <a:noFill/>
                </a:ln>
                <a:solidFill>
                  <a:srgbClr val="000000"/>
                </a:solidFill>
                <a:effectLst/>
                <a:uLnTx/>
                <a:uFillTx/>
                <a:ea typeface="MS PGothic" panose="020B0600070205080204" pitchFamily="34" charset="-128"/>
              </a:rPr>
              <a:t>Laplacian of Gaussian operator</a:t>
            </a:r>
          </a:p>
        </p:txBody>
      </p:sp>
      <p:sp>
        <p:nvSpPr>
          <p:cNvPr id="20" name="Rectangle 8"/>
          <p:cNvSpPr>
            <a:spLocks noChangeArrowheads="1"/>
          </p:cNvSpPr>
          <p:nvPr/>
        </p:nvSpPr>
        <p:spPr bwMode="auto">
          <a:xfrm>
            <a:off x="2383415" y="6202075"/>
            <a:ext cx="308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pPr>
            <a:r>
              <a:rPr lang="en-US" altLang="ja-JP" sz="2000" smtClean="0">
                <a:solidFill>
                  <a:srgbClr val="000000"/>
                </a:solidFill>
                <a:ea typeface="MS PGothic" panose="020B0600070205080204" pitchFamily="34" charset="-128"/>
              </a:rPr>
              <a:t>Where is the edge?  </a:t>
            </a:r>
            <a:endParaRPr lang="en-US" altLang="ja-JP" sz="2000" i="1" smtClean="0">
              <a:solidFill>
                <a:srgbClr val="000000"/>
              </a:solidFill>
              <a:ea typeface="MS PGothic" panose="020B0600070205080204" pitchFamily="34" charset="-128"/>
            </a:endParaRPr>
          </a:p>
        </p:txBody>
      </p:sp>
      <p:sp>
        <p:nvSpPr>
          <p:cNvPr id="21" name="Rectangle 9"/>
          <p:cNvSpPr>
            <a:spLocks noChangeArrowheads="1"/>
          </p:cNvSpPr>
          <p:nvPr/>
        </p:nvSpPr>
        <p:spPr bwMode="auto">
          <a:xfrm>
            <a:off x="5590165" y="6202075"/>
            <a:ext cx="3879850" cy="457200"/>
          </a:xfrm>
          <a:prstGeom prst="rect">
            <a:avLst/>
          </a:prstGeom>
          <a:noFill/>
          <a:ln w="9525">
            <a:solidFill>
              <a:srgbClr val="333399"/>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defTabSz="914400" eaLnBrk="1" fontAlgn="auto" latinLnBrk="0" hangingPunct="1">
              <a:lnSpc>
                <a:spcPct val="100000"/>
              </a:lnSpc>
              <a:spcBef>
                <a:spcPct val="20000"/>
              </a:spcBef>
              <a:spcAft>
                <a:spcPts val="0"/>
              </a:spcAft>
              <a:buClrTx/>
              <a:buSzTx/>
              <a:buFontTx/>
              <a:buNone/>
              <a:defRPr/>
            </a:pPr>
            <a:r>
              <a:rPr kumimoji="0" lang="en-US" altLang="ja-JP" sz="1900" b="0" i="0" u="none" strike="noStrike" kern="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rPr>
              <a:t>Zero-crossings of bottom graph !</a:t>
            </a:r>
            <a:endParaRPr kumimoji="0" lang="en-US" altLang="ja-JP" sz="1900" b="0" i="1" u="none" strike="noStrike" kern="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endParaRPr>
          </a:p>
        </p:txBody>
      </p:sp>
      <p:graphicFrame>
        <p:nvGraphicFramePr>
          <p:cNvPr id="22" name="Object 10"/>
          <p:cNvGraphicFramePr>
            <a:graphicFrameLocks noChangeAspect="1"/>
          </p:cNvGraphicFramePr>
          <p:nvPr/>
        </p:nvGraphicFramePr>
        <p:xfrm>
          <a:off x="3853440" y="1280825"/>
          <a:ext cx="2527300" cy="793750"/>
        </p:xfrm>
        <a:graphic>
          <a:graphicData uri="http://schemas.openxmlformats.org/presentationml/2006/ole">
            <mc:AlternateContent xmlns:mc="http://schemas.openxmlformats.org/markup-compatibility/2006">
              <mc:Choice xmlns:v="urn:schemas-microsoft-com:vml" Requires="v">
                <p:oleObj spid="_x0000_s56406" r:id="rId12" imgW="1536700" imgH="482600" progId="Equation.3">
                  <p:embed/>
                </p:oleObj>
              </mc:Choice>
              <mc:Fallback>
                <p:oleObj r:id="rId12" imgW="1536700" imgH="482600" progId="Equation.3">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3440" y="1280825"/>
                        <a:ext cx="25273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Rectangle 11"/>
          <p:cNvSpPr>
            <a:spLocks noChangeArrowheads="1"/>
          </p:cNvSpPr>
          <p:nvPr/>
        </p:nvSpPr>
        <p:spPr bwMode="auto">
          <a:xfrm>
            <a:off x="5153602" y="1241137"/>
            <a:ext cx="863600" cy="838200"/>
          </a:xfrm>
          <a:prstGeom prst="rect">
            <a:avLst/>
          </a:prstGeom>
          <a:noFill/>
          <a:ln w="19050">
            <a:solidFill>
              <a:srgbClr val="333399"/>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a typeface="宋体" panose="02010600030101010101" pitchFamily="2" charset="-122"/>
            </a:endParaRPr>
          </a:p>
        </p:txBody>
      </p:sp>
      <p:sp>
        <p:nvSpPr>
          <p:cNvPr id="24" name="Line 12"/>
          <p:cNvSpPr>
            <a:spLocks noChangeShapeType="1"/>
          </p:cNvSpPr>
          <p:nvPr/>
        </p:nvSpPr>
        <p:spPr bwMode="auto">
          <a:xfrm flipH="1">
            <a:off x="6133090" y="1799937"/>
            <a:ext cx="1109662" cy="0"/>
          </a:xfrm>
          <a:prstGeom prst="line">
            <a:avLst/>
          </a:prstGeom>
          <a:noFill/>
          <a:ln w="9525">
            <a:solidFill>
              <a:srgbClr val="333399"/>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 name="Text Box 13"/>
          <p:cNvSpPr txBox="1">
            <a:spLocks noChangeArrowheads="1"/>
          </p:cNvSpPr>
          <p:nvPr/>
        </p:nvSpPr>
        <p:spPr bwMode="auto">
          <a:xfrm>
            <a:off x="7247515" y="1504662"/>
            <a:ext cx="2454275" cy="376238"/>
          </a:xfrm>
          <a:prstGeom prst="rect">
            <a:avLst/>
          </a:prstGeom>
          <a:noFill/>
          <a:ln w="9525">
            <a:solidFill>
              <a:srgbClr val="333399"/>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ja-JP" sz="1800" b="0" i="0" u="none" strike="noStrike" kern="0" cap="none" spc="0" normalizeH="0" baseline="0" noProof="0" smtClean="0">
                <a:ln>
                  <a:noFill/>
                </a:ln>
                <a:solidFill>
                  <a:srgbClr val="000000"/>
                </a:solidFill>
                <a:effectLst/>
                <a:uLnTx/>
                <a:uFillTx/>
                <a:ea typeface="MS PGothic" panose="020B0600070205080204" pitchFamily="34" charset="-128"/>
              </a:rPr>
              <a:t>Laplacian of Gaussian</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69" name="Object 3"/>
          <p:cNvGraphicFramePr>
            <a:graphicFrameLocks noChangeAspect="1"/>
          </p:cNvGraphicFramePr>
          <p:nvPr/>
        </p:nvGraphicFramePr>
        <p:xfrm>
          <a:off x="1828801" y="1336676"/>
          <a:ext cx="2733675" cy="1920875"/>
        </p:xfrm>
        <a:graphic>
          <a:graphicData uri="http://schemas.openxmlformats.org/presentationml/2006/ole">
            <mc:AlternateContent xmlns:mc="http://schemas.openxmlformats.org/markup-compatibility/2006">
              <mc:Choice xmlns:v="urn:schemas-microsoft-com:vml" Requires="v">
                <p:oleObj spid="_x0000_s58455" r:id="rId7" imgW="4133850" imgH="2905125" progId="MSPhotoEd.3">
                  <p:embed/>
                </p:oleObj>
              </mc:Choice>
              <mc:Fallback>
                <p:oleObj r:id="rId7" imgW="4133850" imgH="2905125" progId="MSPhotoEd.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1" y="1336676"/>
                        <a:ext cx="27336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8370" name="Object 4"/>
          <p:cNvGraphicFramePr>
            <a:graphicFrameLocks noChangeAspect="1"/>
          </p:cNvGraphicFramePr>
          <p:nvPr/>
        </p:nvGraphicFramePr>
        <p:xfrm>
          <a:off x="4724401" y="1779589"/>
          <a:ext cx="3006725" cy="1317625"/>
        </p:xfrm>
        <a:graphic>
          <a:graphicData uri="http://schemas.openxmlformats.org/presentationml/2006/ole">
            <mc:AlternateContent xmlns:mc="http://schemas.openxmlformats.org/markup-compatibility/2006">
              <mc:Choice xmlns:v="urn:schemas-microsoft-com:vml" Requires="v">
                <p:oleObj spid="_x0000_s58456" r:id="rId9" imgW="6000750" imgH="2628900" progId="MSPhotoEd.3">
                  <p:embed/>
                </p:oleObj>
              </mc:Choice>
              <mc:Fallback>
                <p:oleObj r:id="rId9" imgW="6000750" imgH="2628900" progId="MSPhotoEd.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1" y="1779589"/>
                        <a:ext cx="300672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58371" name="Picture 5" descr="Edittex"/>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898651" y="3454400"/>
            <a:ext cx="274796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7" descr="Edittex"/>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8618539" y="3673476"/>
            <a:ext cx="1209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 Box 8"/>
          <p:cNvSpPr txBox="1">
            <a:spLocks noChangeArrowheads="1"/>
          </p:cNvSpPr>
          <p:nvPr/>
        </p:nvSpPr>
        <p:spPr bwMode="auto">
          <a:xfrm>
            <a:off x="8001000" y="4699001"/>
            <a:ext cx="244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ja-JP">
                <a:ea typeface="MS PGothic" panose="020B0600070205080204" pitchFamily="34" charset="-128"/>
              </a:rPr>
              <a:t>Laplacian of Gaussian</a:t>
            </a:r>
          </a:p>
        </p:txBody>
      </p:sp>
      <p:sp>
        <p:nvSpPr>
          <p:cNvPr id="58374" name="Text Box 9"/>
          <p:cNvSpPr txBox="1">
            <a:spLocks noChangeArrowheads="1"/>
          </p:cNvSpPr>
          <p:nvPr/>
        </p:nvSpPr>
        <p:spPr bwMode="auto">
          <a:xfrm>
            <a:off x="2584450" y="4699001"/>
            <a:ext cx="1149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ja-JP">
                <a:ea typeface="MS PGothic" panose="020B0600070205080204" pitchFamily="34" charset="-128"/>
              </a:rPr>
              <a:t>Gaussian</a:t>
            </a:r>
          </a:p>
        </p:txBody>
      </p:sp>
      <p:sp>
        <p:nvSpPr>
          <p:cNvPr id="58375" name="Text Box 10"/>
          <p:cNvSpPr txBox="1">
            <a:spLocks noChangeArrowheads="1"/>
          </p:cNvSpPr>
          <p:nvPr/>
        </p:nvSpPr>
        <p:spPr bwMode="auto">
          <a:xfrm>
            <a:off x="4548188" y="4699001"/>
            <a:ext cx="316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ja-JP">
                <a:ea typeface="MS PGothic" panose="020B0600070205080204" pitchFamily="34" charset="-128"/>
              </a:rPr>
              <a:t>Derivative of Gaussian (DoG)</a:t>
            </a:r>
          </a:p>
        </p:txBody>
      </p:sp>
      <p:pic>
        <p:nvPicPr>
          <p:cNvPr id="58376" name="Picture 11" descr="Edittex"/>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5748338" y="3470275"/>
            <a:ext cx="11874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7" name="Rectangle 12"/>
          <p:cNvSpPr>
            <a:spLocks noChangeArrowheads="1"/>
          </p:cNvSpPr>
          <p:nvPr/>
        </p:nvSpPr>
        <p:spPr bwMode="auto">
          <a:xfrm>
            <a:off x="7637464" y="1270000"/>
            <a:ext cx="2852737"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sp>
        <p:nvSpPr>
          <p:cNvPr id="58378" name="Text Box 13"/>
          <p:cNvSpPr txBox="1">
            <a:spLocks noChangeArrowheads="1"/>
          </p:cNvSpPr>
          <p:nvPr/>
        </p:nvSpPr>
        <p:spPr bwMode="auto">
          <a:xfrm>
            <a:off x="8202613" y="5048250"/>
            <a:ext cx="2114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ja-JP" sz="1400">
                <a:ea typeface="MS PGothic" panose="020B0600070205080204" pitchFamily="34" charset="-128"/>
              </a:rPr>
              <a:t>Mexican Hat (Sombrero)</a:t>
            </a:r>
          </a:p>
        </p:txBody>
      </p:sp>
      <p:sp>
        <p:nvSpPr>
          <p:cNvPr id="58380" name="Rectangle 18"/>
          <p:cNvSpPr>
            <a:spLocks noGrp="1" noChangeArrowheads="1"/>
          </p:cNvSpPr>
          <p:nvPr>
            <p:ph type="title"/>
          </p:nvPr>
        </p:nvSpPr>
        <p:spPr/>
        <p:txBody>
          <a:bodyPr/>
          <a:lstStyle/>
          <a:p>
            <a:pPr eaLnBrk="1" hangingPunct="1"/>
            <a:r>
              <a:rPr lang="en-US" altLang="en-US" dirty="0" smtClean="0">
                <a:ea typeface="宋体" panose="02010600030101010101" pitchFamily="2" charset="-122"/>
              </a:rPr>
              <a:t>Laplacian Of Gaussian</a:t>
            </a:r>
            <a:endParaRPr lang="zh-CN" altLang="en-US" dirty="0" smtClean="0">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31</a:t>
            </a:fld>
            <a:endParaRPr lang="en-US" dirty="0"/>
          </a:p>
        </p:txBody>
      </p:sp>
      <p:pic>
        <p:nvPicPr>
          <p:cNvPr id="58381"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26414" y="1484313"/>
            <a:ext cx="219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矩形 1"/>
          <p:cNvSpPr/>
          <p:nvPr/>
        </p:nvSpPr>
        <p:spPr>
          <a:xfrm>
            <a:off x="799420" y="5608638"/>
            <a:ext cx="10856686" cy="1015663"/>
          </a:xfrm>
          <a:prstGeom prst="rect">
            <a:avLst/>
          </a:prstGeom>
        </p:spPr>
        <p:txBody>
          <a:bodyPr wrap="square">
            <a:spAutoFit/>
          </a:bodyPr>
          <a:lstStyle/>
          <a:p>
            <a:pPr>
              <a:lnSpc>
                <a:spcPct val="150000"/>
              </a:lnSpc>
            </a:pPr>
            <a:r>
              <a:rPr lang="en-US" altLang="zh-CN" sz="2000" dirty="0"/>
              <a:t>The </a:t>
            </a:r>
            <a:r>
              <a:rPr lang="en-US" altLang="zh-CN" sz="2000" dirty="0" err="1"/>
              <a:t>Laplacian</a:t>
            </a:r>
            <a:r>
              <a:rPr lang="en-US" altLang="zh-CN" sz="2000" dirty="0"/>
              <a:t> of Gaussian (</a:t>
            </a:r>
            <a:r>
              <a:rPr lang="en-US" altLang="zh-CN" sz="2000" dirty="0" err="1"/>
              <a:t>LoG</a:t>
            </a:r>
            <a:r>
              <a:rPr lang="en-US" altLang="zh-CN" sz="2000" dirty="0"/>
              <a:t>, or Mexican hat) filter uses the Gaussian for noise removal and the </a:t>
            </a:r>
            <a:r>
              <a:rPr lang="en-US" altLang="zh-CN" sz="2000" dirty="0" err="1"/>
              <a:t>Laplacian</a:t>
            </a:r>
            <a:r>
              <a:rPr lang="en-US" altLang="zh-CN" sz="2000" dirty="0"/>
              <a:t> for edge detection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Laplacian Of Gaussian</a:t>
            </a:r>
          </a:p>
        </p:txBody>
      </p:sp>
      <p:sp>
        <p:nvSpPr>
          <p:cNvPr id="60418" name="Rectangle 3"/>
          <p:cNvSpPr>
            <a:spLocks noGrp="1" noChangeArrowheads="1"/>
          </p:cNvSpPr>
          <p:nvPr>
            <p:ph idx="1"/>
          </p:nvPr>
        </p:nvSpPr>
        <p:spPr/>
        <p:txBody>
          <a:bodyPr>
            <a:normAutofit/>
          </a:bodyPr>
          <a:lstStyle/>
          <a:p>
            <a:pPr marL="363855" indent="-363855" eaLnBrk="1" hangingPunct="1">
              <a:lnSpc>
                <a:spcPct val="150000"/>
              </a:lnSpc>
            </a:pPr>
            <a:r>
              <a:rPr lang="en-IE" altLang="zh-CN" dirty="0">
                <a:ea typeface="宋体" panose="02010600030101010101" pitchFamily="2" charset="-122"/>
              </a:rPr>
              <a:t>Remarks:</a:t>
            </a:r>
          </a:p>
          <a:p>
            <a:pPr marL="363855" indent="-363855" algn="just" eaLnBrk="1" hangingPunct="1">
              <a:lnSpc>
                <a:spcPct val="150000"/>
              </a:lnSpc>
              <a:buClr>
                <a:schemeClr val="accent2"/>
              </a:buClr>
              <a:buFont typeface="Wingdings" panose="05000000000000000000" pitchFamily="2" charset="2"/>
              <a:buChar char="v"/>
            </a:pPr>
            <a:r>
              <a:rPr lang="en-IE" altLang="zh-CN" dirty="0">
                <a:ea typeface="宋体" panose="02010600030101010101" pitchFamily="2" charset="-122"/>
              </a:rPr>
              <a:t>Because the second derivative is a linear operation, convolving an image with </a:t>
            </a:r>
            <a:r>
              <a:rPr lang="en-IE" altLang="zh-CN" dirty="0" err="1">
                <a:ea typeface="宋体" panose="02010600030101010101" pitchFamily="2" charset="-122"/>
              </a:rPr>
              <a:t>LoG</a:t>
            </a:r>
            <a:r>
              <a:rPr lang="en-IE" altLang="zh-CN" dirty="0">
                <a:ea typeface="宋体" panose="02010600030101010101" pitchFamily="2" charset="-122"/>
              </a:rPr>
              <a:t> is the same as convolving the image with the Gaussian smoothing function first, and then computing Laplacian.</a:t>
            </a:r>
          </a:p>
          <a:p>
            <a:pPr marL="363855" indent="-363855" algn="just" eaLnBrk="1" hangingPunct="1">
              <a:lnSpc>
                <a:spcPct val="150000"/>
              </a:lnSpc>
              <a:buClr>
                <a:schemeClr val="accent2"/>
              </a:buClr>
              <a:buFont typeface="Wingdings" panose="05000000000000000000" pitchFamily="2" charset="2"/>
              <a:buChar char="v"/>
            </a:pPr>
            <a:r>
              <a:rPr lang="en-IE" altLang="zh-CN" dirty="0">
                <a:ea typeface="宋体" panose="02010600030101010101" pitchFamily="2" charset="-122"/>
              </a:rPr>
              <a:t>The purpose of Gaussian in the </a:t>
            </a:r>
            <a:r>
              <a:rPr lang="en-IE" altLang="zh-CN" dirty="0" err="1">
                <a:ea typeface="宋体" panose="02010600030101010101" pitchFamily="2" charset="-122"/>
              </a:rPr>
              <a:t>LoG</a:t>
            </a:r>
            <a:r>
              <a:rPr lang="en-IE" altLang="zh-CN" dirty="0">
                <a:ea typeface="宋体" panose="02010600030101010101" pitchFamily="2" charset="-122"/>
              </a:rPr>
              <a:t> is to smooth the image.</a:t>
            </a:r>
          </a:p>
          <a:p>
            <a:pPr marL="363855" indent="-363855" algn="just" eaLnBrk="1" hangingPunct="1">
              <a:lnSpc>
                <a:spcPct val="150000"/>
              </a:lnSpc>
              <a:buClr>
                <a:schemeClr val="accent2"/>
              </a:buClr>
              <a:buFont typeface="Wingdings" panose="05000000000000000000" pitchFamily="2" charset="2"/>
              <a:buChar char="v"/>
            </a:pPr>
            <a:r>
              <a:rPr lang="en-IE" altLang="zh-CN" dirty="0">
                <a:ea typeface="宋体" panose="02010600030101010101" pitchFamily="2" charset="-122"/>
              </a:rPr>
              <a:t>The purpose of  Laplacian is to establish the location of edges (zero crossing)</a:t>
            </a:r>
          </a:p>
        </p:txBody>
      </p:sp>
      <p:sp>
        <p:nvSpPr>
          <p:cNvPr id="2" name="灯片编号占位符 1"/>
          <p:cNvSpPr>
            <a:spLocks noGrp="1"/>
          </p:cNvSpPr>
          <p:nvPr>
            <p:ph type="sldNum" sz="quarter" idx="12"/>
          </p:nvPr>
        </p:nvSpPr>
        <p:spPr/>
        <p:txBody>
          <a:bodyPr/>
          <a:lstStyle/>
          <a:p>
            <a:fld id="{48F63A3B-78C7-47BE-AE5E-E10140E04643}" type="slidenum">
              <a:rPr lang="en-US" smtClean="0"/>
              <a:t>32</a:t>
            </a:fld>
            <a:endParaRPr lang="en-US" dirty="0"/>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568" y="1184420"/>
            <a:ext cx="8874125" cy="544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Operators in </a:t>
            </a:r>
            <a:r>
              <a:rPr lang="en-US" altLang="zh-CN" dirty="0" smtClean="0"/>
              <a:t>MATLAB</a:t>
            </a:r>
            <a:endParaRPr lang="zh-CN" alt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title"/>
          </p:nvPr>
        </p:nvSpPr>
        <p:spPr/>
        <p:txBody>
          <a:bodyPr/>
          <a:lstStyle/>
          <a:p>
            <a:pPr eaLnBrk="1" hangingPunct="1"/>
            <a:r>
              <a:rPr lang="en-IE" altLang="zh-CN" smtClean="0">
                <a:ea typeface="宋体" panose="02010600030101010101" pitchFamily="2" charset="-122"/>
              </a:rPr>
              <a:t>Operators in MATLAB</a:t>
            </a:r>
            <a:endParaRPr lang="zh-CN" altLang="en-IE" smtClean="0">
              <a:ea typeface="宋体" panose="02010600030101010101" pitchFamily="2" charset="-122"/>
            </a:endParaRPr>
          </a:p>
        </p:txBody>
      </p:sp>
      <p:sp>
        <p:nvSpPr>
          <p:cNvPr id="65537" name="Rectangle 2"/>
          <p:cNvSpPr>
            <a:spLocks noGrp="1" noChangeArrowheads="1"/>
          </p:cNvSpPr>
          <p:nvPr>
            <p:ph idx="1"/>
          </p:nvPr>
        </p:nvSpPr>
        <p:spPr>
          <a:xfrm>
            <a:off x="550006" y="1236344"/>
            <a:ext cx="11235593" cy="5361883"/>
          </a:xfrm>
        </p:spPr>
        <p:txBody>
          <a:bodyPr>
            <a:normAutofit/>
          </a:bodyPr>
          <a:lstStyle/>
          <a:p>
            <a:pPr eaLnBrk="1" hangingPunct="1">
              <a:lnSpc>
                <a:spcPct val="100000"/>
              </a:lnSpc>
            </a:pPr>
            <a:r>
              <a:rPr lang="en-US" altLang="zh-CN" dirty="0">
                <a:ea typeface="宋体" panose="02010600030101010101" pitchFamily="2" charset="-122"/>
              </a:rPr>
              <a:t>I = </a:t>
            </a:r>
            <a:r>
              <a:rPr lang="en-US" altLang="zh-CN" dirty="0" err="1">
                <a:ea typeface="宋体" panose="02010600030101010101" pitchFamily="2" charset="-122"/>
              </a:rPr>
              <a:t>imread</a:t>
            </a:r>
            <a:r>
              <a:rPr lang="en-US" altLang="zh-CN" dirty="0">
                <a:ea typeface="宋体" panose="02010600030101010101" pitchFamily="2" charset="-122"/>
              </a:rPr>
              <a:t>('Fig0926(a)(rice).</a:t>
            </a:r>
            <a:r>
              <a:rPr lang="en-US" altLang="zh-CN" dirty="0" err="1">
                <a:ea typeface="宋体" panose="02010600030101010101" pitchFamily="2" charset="-122"/>
              </a:rPr>
              <a:t>tif</a:t>
            </a:r>
            <a:r>
              <a:rPr lang="en-US" altLang="zh-CN" dirty="0">
                <a:ea typeface="宋体" panose="02010600030101010101" pitchFamily="2" charset="-122"/>
              </a:rPr>
              <a:t>');</a:t>
            </a:r>
          </a:p>
          <a:p>
            <a:pPr eaLnBrk="1" hangingPunct="1">
              <a:lnSpc>
                <a:spcPct val="100000"/>
              </a:lnSpc>
            </a:pPr>
            <a:r>
              <a:rPr lang="en-US" altLang="zh-CN" dirty="0">
                <a:ea typeface="宋体" panose="02010600030101010101" pitchFamily="2" charset="-122"/>
              </a:rPr>
              <a:t>BW1 = edge(I,'</a:t>
            </a:r>
            <a:r>
              <a:rPr lang="en-US" altLang="zh-CN" dirty="0" err="1">
                <a:ea typeface="宋体" panose="02010600030101010101" pitchFamily="2" charset="-122"/>
              </a:rPr>
              <a:t>sobel</a:t>
            </a:r>
            <a:r>
              <a:rPr lang="en-US" altLang="zh-CN" dirty="0">
                <a:ea typeface="宋体" panose="02010600030101010101" pitchFamily="2" charset="-122"/>
              </a:rPr>
              <a:t>');   %Sobel operators</a:t>
            </a:r>
            <a:endParaRPr lang="zh-CN" altLang="en-US" dirty="0">
              <a:ea typeface="宋体" panose="02010600030101010101" pitchFamily="2" charset="-122"/>
            </a:endParaRPr>
          </a:p>
          <a:p>
            <a:pPr eaLnBrk="1" hangingPunct="1">
              <a:lnSpc>
                <a:spcPct val="100000"/>
              </a:lnSpc>
            </a:pPr>
            <a:r>
              <a:rPr lang="en-US" altLang="zh-CN" dirty="0">
                <a:ea typeface="宋体" panose="02010600030101010101" pitchFamily="2" charset="-122"/>
              </a:rPr>
              <a:t>BW2 = edge(I,'</a:t>
            </a:r>
            <a:r>
              <a:rPr lang="en-US" altLang="zh-CN" dirty="0" err="1">
                <a:ea typeface="宋体" panose="02010600030101010101" pitchFamily="2" charset="-122"/>
              </a:rPr>
              <a:t>roberts</a:t>
            </a:r>
            <a:r>
              <a:rPr lang="en-US" altLang="zh-CN" dirty="0">
                <a:ea typeface="宋体" panose="02010600030101010101" pitchFamily="2" charset="-122"/>
              </a:rPr>
              <a:t>');  %Roberts operators</a:t>
            </a:r>
            <a:endParaRPr lang="zh-CN" altLang="en-US" dirty="0">
              <a:ea typeface="宋体" panose="02010600030101010101" pitchFamily="2" charset="-122"/>
            </a:endParaRPr>
          </a:p>
          <a:p>
            <a:pPr eaLnBrk="1" hangingPunct="1">
              <a:lnSpc>
                <a:spcPct val="100000"/>
              </a:lnSpc>
            </a:pPr>
            <a:r>
              <a:rPr lang="en-US" altLang="zh-CN" dirty="0">
                <a:ea typeface="宋体" panose="02010600030101010101" pitchFamily="2" charset="-122"/>
              </a:rPr>
              <a:t>BW3 = edge(I,'</a:t>
            </a:r>
            <a:r>
              <a:rPr lang="en-US" altLang="zh-CN" dirty="0" err="1">
                <a:ea typeface="宋体" panose="02010600030101010101" pitchFamily="2" charset="-122"/>
              </a:rPr>
              <a:t>prewitt</a:t>
            </a:r>
            <a:r>
              <a:rPr lang="en-US" altLang="zh-CN" dirty="0">
                <a:ea typeface="宋体" panose="02010600030101010101" pitchFamily="2" charset="-122"/>
              </a:rPr>
              <a:t>'); %Prewitt operators</a:t>
            </a:r>
            <a:endParaRPr lang="zh-CN" altLang="en-US" dirty="0">
              <a:ea typeface="宋体" panose="02010600030101010101" pitchFamily="2" charset="-122"/>
            </a:endParaRPr>
          </a:p>
          <a:p>
            <a:pPr eaLnBrk="1" hangingPunct="1">
              <a:lnSpc>
                <a:spcPct val="100000"/>
              </a:lnSpc>
            </a:pPr>
            <a:r>
              <a:rPr lang="en-US" altLang="zh-CN" dirty="0">
                <a:ea typeface="宋体" panose="02010600030101010101" pitchFamily="2" charset="-122"/>
              </a:rPr>
              <a:t>BW4 = edge(</a:t>
            </a:r>
            <a:r>
              <a:rPr lang="en-US" altLang="zh-CN" dirty="0" err="1">
                <a:ea typeface="宋体" panose="02010600030101010101" pitchFamily="2" charset="-122"/>
              </a:rPr>
              <a:t>I,'log</a:t>
            </a:r>
            <a:r>
              <a:rPr lang="en-US" altLang="zh-CN" dirty="0">
                <a:ea typeface="宋体" panose="02010600030101010101" pitchFamily="2" charset="-122"/>
              </a:rPr>
              <a:t>'); %LOG operators</a:t>
            </a:r>
            <a:endParaRPr lang="zh-CN" altLang="en-US" dirty="0">
              <a:ea typeface="宋体" panose="02010600030101010101" pitchFamily="2" charset="-122"/>
            </a:endParaRPr>
          </a:p>
          <a:p>
            <a:pPr eaLnBrk="1" hangingPunct="1">
              <a:lnSpc>
                <a:spcPct val="100000"/>
              </a:lnSpc>
            </a:pPr>
            <a:r>
              <a:rPr lang="en-US" altLang="zh-CN" dirty="0">
                <a:ea typeface="宋体" panose="02010600030101010101" pitchFamily="2" charset="-122"/>
              </a:rPr>
              <a:t>subplot(2,3,1),</a:t>
            </a:r>
            <a:r>
              <a:rPr lang="en-US" altLang="zh-CN" dirty="0" err="1">
                <a:ea typeface="宋体" panose="02010600030101010101" pitchFamily="2" charset="-122"/>
              </a:rPr>
              <a:t>imshow</a:t>
            </a:r>
            <a:r>
              <a:rPr lang="en-US" altLang="zh-CN" dirty="0">
                <a:ea typeface="宋体" panose="02010600030101010101" pitchFamily="2" charset="-122"/>
              </a:rPr>
              <a:t>(I), title('Original Image')</a:t>
            </a:r>
          </a:p>
          <a:p>
            <a:pPr eaLnBrk="1" hangingPunct="1">
              <a:lnSpc>
                <a:spcPct val="100000"/>
              </a:lnSpc>
            </a:pPr>
            <a:r>
              <a:rPr lang="en-US" altLang="zh-CN" dirty="0">
                <a:ea typeface="宋体" panose="02010600030101010101" pitchFamily="2" charset="-122"/>
              </a:rPr>
              <a:t>subplot(2,3,2),</a:t>
            </a:r>
            <a:r>
              <a:rPr lang="en-US" altLang="zh-CN" dirty="0" err="1">
                <a:ea typeface="宋体" panose="02010600030101010101" pitchFamily="2" charset="-122"/>
              </a:rPr>
              <a:t>imshow</a:t>
            </a:r>
            <a:r>
              <a:rPr lang="en-US" altLang="zh-CN" dirty="0">
                <a:ea typeface="宋体" panose="02010600030101010101" pitchFamily="2" charset="-122"/>
              </a:rPr>
              <a:t>(BW1), title('Sobel')</a:t>
            </a:r>
          </a:p>
          <a:p>
            <a:pPr eaLnBrk="1" hangingPunct="1">
              <a:lnSpc>
                <a:spcPct val="100000"/>
              </a:lnSpc>
            </a:pPr>
            <a:r>
              <a:rPr lang="en-US" altLang="zh-CN" dirty="0">
                <a:ea typeface="宋体" panose="02010600030101010101" pitchFamily="2" charset="-122"/>
              </a:rPr>
              <a:t>subplot(2,3,3),</a:t>
            </a:r>
            <a:r>
              <a:rPr lang="en-US" altLang="zh-CN" dirty="0" err="1">
                <a:ea typeface="宋体" panose="02010600030101010101" pitchFamily="2" charset="-122"/>
              </a:rPr>
              <a:t>imshow</a:t>
            </a:r>
            <a:r>
              <a:rPr lang="en-US" altLang="zh-CN" dirty="0">
                <a:ea typeface="宋体" panose="02010600030101010101" pitchFamily="2" charset="-122"/>
              </a:rPr>
              <a:t>(BW2), title('Roberts')</a:t>
            </a:r>
          </a:p>
          <a:p>
            <a:pPr eaLnBrk="1" hangingPunct="1">
              <a:lnSpc>
                <a:spcPct val="100000"/>
              </a:lnSpc>
            </a:pPr>
            <a:r>
              <a:rPr lang="en-US" altLang="zh-CN" dirty="0">
                <a:ea typeface="宋体" panose="02010600030101010101" pitchFamily="2" charset="-122"/>
              </a:rPr>
              <a:t>subplot(2,3,4),</a:t>
            </a:r>
            <a:r>
              <a:rPr lang="en-US" altLang="zh-CN" dirty="0" err="1">
                <a:ea typeface="宋体" panose="02010600030101010101" pitchFamily="2" charset="-122"/>
              </a:rPr>
              <a:t>imshow</a:t>
            </a:r>
            <a:r>
              <a:rPr lang="en-US" altLang="zh-CN" dirty="0">
                <a:ea typeface="宋体" panose="02010600030101010101" pitchFamily="2" charset="-122"/>
              </a:rPr>
              <a:t>(BW3), title('Prewitt')</a:t>
            </a:r>
          </a:p>
          <a:p>
            <a:pPr eaLnBrk="1" hangingPunct="1">
              <a:lnSpc>
                <a:spcPct val="100000"/>
              </a:lnSpc>
            </a:pPr>
            <a:r>
              <a:rPr lang="en-US" altLang="zh-CN" dirty="0">
                <a:ea typeface="宋体" panose="02010600030101010101" pitchFamily="2" charset="-122"/>
              </a:rPr>
              <a:t>subplot(2,3,5),</a:t>
            </a:r>
            <a:r>
              <a:rPr lang="en-US" altLang="zh-CN" dirty="0" err="1">
                <a:ea typeface="宋体" panose="02010600030101010101" pitchFamily="2" charset="-122"/>
              </a:rPr>
              <a:t>imshow</a:t>
            </a:r>
            <a:r>
              <a:rPr lang="en-US" altLang="zh-CN" dirty="0">
                <a:ea typeface="宋体" panose="02010600030101010101" pitchFamily="2" charset="-122"/>
              </a:rPr>
              <a:t>(BW4), title('LOG')</a:t>
            </a:r>
            <a:endParaRPr lang="zh-CN" altLang="en-US"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026"/>
          <p:cNvSpPr>
            <a:spLocks noGrp="1" noChangeArrowheads="1"/>
          </p:cNvSpPr>
          <p:nvPr>
            <p:ph type="title"/>
          </p:nvPr>
        </p:nvSpPr>
        <p:spPr/>
        <p:txBody>
          <a:bodyPr/>
          <a:lstStyle/>
          <a:p>
            <a:r>
              <a:rPr lang="en-US" altLang="zh-CN" smtClean="0">
                <a:ea typeface="宋体" panose="02010600030101010101" pitchFamily="2" charset="-122"/>
              </a:rPr>
              <a:t>Optimal Edge Detection: Canny</a:t>
            </a:r>
          </a:p>
        </p:txBody>
      </p:sp>
      <p:sp>
        <p:nvSpPr>
          <p:cNvPr id="59395" name="Rectangle 1027"/>
          <p:cNvSpPr>
            <a:spLocks noGrp="1" noChangeArrowheads="1"/>
          </p:cNvSpPr>
          <p:nvPr>
            <p:ph idx="1"/>
          </p:nvPr>
        </p:nvSpPr>
        <p:spPr>
          <a:xfrm>
            <a:off x="528234" y="1112973"/>
            <a:ext cx="11235593" cy="5485131"/>
          </a:xfrm>
        </p:spPr>
        <p:txBody>
          <a:bodyPr>
            <a:normAutofit/>
          </a:bodyPr>
          <a:lstStyle/>
          <a:p>
            <a:pPr>
              <a:lnSpc>
                <a:spcPct val="150000"/>
              </a:lnSpc>
              <a:defRPr/>
            </a:pPr>
            <a:r>
              <a:rPr lang="en-US" altLang="zh-CN" sz="2400" dirty="0">
                <a:ea typeface="宋体" panose="02010600030101010101" pitchFamily="2" charset="-122"/>
              </a:rPr>
              <a:t>John Canny: </a:t>
            </a:r>
          </a:p>
          <a:p>
            <a:pPr marL="0" indent="0" algn="just">
              <a:lnSpc>
                <a:spcPct val="150000"/>
              </a:lnSpc>
              <a:defRPr/>
            </a:pPr>
            <a:r>
              <a:rPr lang="en-US" altLang="zh-CN" sz="2400" dirty="0">
                <a:ea typeface="宋体" panose="02010600030101010101" pitchFamily="2" charset="-122"/>
              </a:rPr>
              <a:t>A Computational Approach to Edge Detection, IEEE Transactions on Pattern Analysis and Machine Intelligence ( Volume: PAMI-8, Issue: 6, Nov. 1986 ).</a:t>
            </a:r>
          </a:p>
          <a:p>
            <a:pPr>
              <a:lnSpc>
                <a:spcPct val="150000"/>
              </a:lnSpc>
              <a:defRPr/>
            </a:pPr>
            <a:endParaRPr lang="en-US" altLang="zh-CN" sz="2400" dirty="0">
              <a:ea typeface="宋体" panose="02010600030101010101" pitchFamily="2" charset="-122"/>
            </a:endParaRPr>
          </a:p>
          <a:p>
            <a:pPr>
              <a:lnSpc>
                <a:spcPct val="150000"/>
              </a:lnSpc>
              <a:defRPr/>
            </a:pPr>
            <a:r>
              <a:rPr lang="en-US" altLang="zh-CN" sz="2400" dirty="0">
                <a:ea typeface="宋体" panose="02010600030101010101" pitchFamily="2" charset="-122"/>
              </a:rPr>
              <a:t>Optimal edge detector should have 3 properties:</a:t>
            </a:r>
          </a:p>
          <a:p>
            <a:pPr marL="827405" lvl="1">
              <a:lnSpc>
                <a:spcPct val="150000"/>
              </a:lnSpc>
              <a:defRPr/>
            </a:pPr>
            <a:r>
              <a:rPr lang="en-US" altLang="zh-CN" sz="2400" dirty="0">
                <a:ea typeface="宋体" panose="02010600030101010101" pitchFamily="2" charset="-122"/>
                <a:cs typeface="+mn-ea"/>
              </a:rPr>
              <a:t>Good SNR: Filter responds to edge, not noise.</a:t>
            </a:r>
          </a:p>
          <a:p>
            <a:pPr marL="827405" lvl="1">
              <a:lnSpc>
                <a:spcPct val="150000"/>
              </a:lnSpc>
              <a:defRPr/>
            </a:pPr>
            <a:r>
              <a:rPr lang="en-US" altLang="zh-CN" sz="2400" dirty="0">
                <a:ea typeface="宋体" panose="02010600030101010101" pitchFamily="2" charset="-122"/>
                <a:cs typeface="+mn-ea"/>
              </a:rPr>
              <a:t>Good Localization: detected edge near true edge. </a:t>
            </a:r>
          </a:p>
          <a:p>
            <a:pPr marL="827405" lvl="1">
              <a:lnSpc>
                <a:spcPct val="150000"/>
              </a:lnSpc>
              <a:defRPr/>
            </a:pPr>
            <a:r>
              <a:rPr lang="en-US" altLang="zh-CN" sz="2400" dirty="0">
                <a:ea typeface="宋体" panose="02010600030101010101" pitchFamily="2" charset="-122"/>
                <a:cs typeface="+mn-ea"/>
              </a:rPr>
              <a:t>Single Response: one per edge</a:t>
            </a:r>
            <a:r>
              <a:rPr lang="en-US" altLang="zh-CN" sz="2400" dirty="0" smtClean="0">
                <a:ea typeface="宋体" panose="02010600030101010101" pitchFamily="2" charset="-122"/>
                <a:cs typeface="+mn-ea"/>
              </a:rPr>
              <a:t>.</a:t>
            </a:r>
            <a:endParaRPr lang="en-US" altLang="zh-CN" sz="2400" dirty="0">
              <a:ea typeface="宋体" panose="02010600030101010101" pitchFamily="2" charset="-122"/>
              <a:cs typeface="+mn-ea"/>
            </a:endParaRPr>
          </a:p>
        </p:txBody>
      </p:sp>
      <p:sp>
        <p:nvSpPr>
          <p:cNvPr id="2" name="灯片编号占位符 1"/>
          <p:cNvSpPr>
            <a:spLocks noGrp="1"/>
          </p:cNvSpPr>
          <p:nvPr>
            <p:ph type="sldNum" sz="quarter" idx="12"/>
          </p:nvPr>
        </p:nvSpPr>
        <p:spPr/>
        <p:txBody>
          <a:bodyPr/>
          <a:lstStyle/>
          <a:p>
            <a:fld id="{48F63A3B-78C7-47BE-AE5E-E10140E04643}" type="slidenum">
              <a:rPr lang="en-US" smtClean="0"/>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altLang="zh-CN" smtClean="0">
                <a:ea typeface="宋体" panose="02010600030101010101" pitchFamily="2" charset="-122"/>
              </a:rPr>
              <a:t>Optimal Edge Detection: Canny</a:t>
            </a:r>
            <a:endParaRPr lang="zh-CN" altLang="en-US" smtClean="0">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36</a:t>
            </a:fld>
            <a:endParaRPr lang="en-US" dirty="0"/>
          </a:p>
        </p:txBody>
      </p:sp>
      <p:sp>
        <p:nvSpPr>
          <p:cNvPr id="4" name="流程图: 过程 3"/>
          <p:cNvSpPr/>
          <p:nvPr/>
        </p:nvSpPr>
        <p:spPr>
          <a:xfrm>
            <a:off x="1962151" y="1957389"/>
            <a:ext cx="1776413" cy="111918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chemeClr val="tx1"/>
                </a:solidFill>
                <a:latin typeface="Calibri" panose="020F0502020204030204" charset="0"/>
                <a:ea typeface="宋体" panose="02010600030101010101" pitchFamily="2" charset="-122"/>
              </a:rPr>
              <a:t>Original image</a:t>
            </a:r>
          </a:p>
          <a:p>
            <a:pPr algn="ctr">
              <a:defRPr/>
            </a:pPr>
            <a:r>
              <a:rPr lang="en-US" altLang="zh-CN" sz="2400" b="1">
                <a:solidFill>
                  <a:schemeClr val="tx1"/>
                </a:solidFill>
                <a:latin typeface="Calibri" panose="020F0502020204030204" charset="0"/>
                <a:ea typeface="宋体" panose="02010600030101010101" pitchFamily="2" charset="-122"/>
              </a:rPr>
              <a:t>G(x,y)</a:t>
            </a:r>
            <a:endParaRPr lang="zh-CN" altLang="en-US" sz="2400" b="1">
              <a:solidFill>
                <a:schemeClr val="tx1"/>
              </a:solidFill>
              <a:latin typeface="Calibri" panose="020F0502020204030204" charset="0"/>
              <a:ea typeface="宋体" panose="02010600030101010101" pitchFamily="2" charset="-122"/>
            </a:endParaRPr>
          </a:p>
        </p:txBody>
      </p:sp>
      <p:sp>
        <p:nvSpPr>
          <p:cNvPr id="5" name="流程图: 过程 4"/>
          <p:cNvSpPr/>
          <p:nvPr/>
        </p:nvSpPr>
        <p:spPr>
          <a:xfrm>
            <a:off x="4921251" y="1943100"/>
            <a:ext cx="1331913" cy="11191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zh-CN" sz="2400" b="1">
                <a:ea typeface="宋体" panose="02010600030101010101" pitchFamily="2" charset="-122"/>
              </a:rPr>
              <a:t>B(x,y)</a:t>
            </a:r>
            <a:endParaRPr lang="zh-CN" altLang="en-US" sz="2400" b="1">
              <a:ea typeface="宋体" panose="02010600030101010101" pitchFamily="2" charset="-122"/>
            </a:endParaRPr>
          </a:p>
        </p:txBody>
      </p:sp>
      <p:sp>
        <p:nvSpPr>
          <p:cNvPr id="6" name="流程图: 过程 5"/>
          <p:cNvSpPr/>
          <p:nvPr/>
        </p:nvSpPr>
        <p:spPr>
          <a:xfrm>
            <a:off x="7720013" y="1914525"/>
            <a:ext cx="1776412" cy="11191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a:solidFill>
                  <a:schemeClr val="tx1"/>
                </a:solidFill>
                <a:ea typeface="宋体" panose="02010600030101010101" pitchFamily="2" charset="-122"/>
              </a:rPr>
              <a:t>G’(x,y)</a:t>
            </a:r>
            <a:endParaRPr lang="zh-CN" altLang="en-US" b="1">
              <a:solidFill>
                <a:schemeClr val="tx1"/>
              </a:solidFill>
              <a:ea typeface="宋体" panose="02010600030101010101" pitchFamily="2" charset="-122"/>
            </a:endParaRPr>
          </a:p>
        </p:txBody>
      </p:sp>
      <p:sp>
        <p:nvSpPr>
          <p:cNvPr id="7" name="流程图: 过程 6"/>
          <p:cNvSpPr/>
          <p:nvPr/>
        </p:nvSpPr>
        <p:spPr>
          <a:xfrm>
            <a:off x="7721601" y="4381500"/>
            <a:ext cx="1776413" cy="11191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chemeClr val="tx1"/>
                </a:solidFill>
                <a:latin typeface="Calibri" panose="020F0502020204030204" charset="0"/>
                <a:ea typeface="宋体" panose="02010600030101010101" pitchFamily="2" charset="-122"/>
              </a:rPr>
              <a:t>Initial edge</a:t>
            </a:r>
          </a:p>
        </p:txBody>
      </p:sp>
      <p:sp>
        <p:nvSpPr>
          <p:cNvPr id="8" name="右箭头 7"/>
          <p:cNvSpPr/>
          <p:nvPr/>
        </p:nvSpPr>
        <p:spPr>
          <a:xfrm>
            <a:off x="3778250" y="2401888"/>
            <a:ext cx="1143000" cy="214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b="1">
              <a:solidFill>
                <a:schemeClr val="tx1"/>
              </a:solidFill>
              <a:latin typeface="Calibri" panose="020F0502020204030204" charset="0"/>
              <a:ea typeface="宋体" panose="02010600030101010101" pitchFamily="2" charset="-122"/>
            </a:endParaRPr>
          </a:p>
        </p:txBody>
      </p:sp>
      <p:sp>
        <p:nvSpPr>
          <p:cNvPr id="9" name="右箭头 8"/>
          <p:cNvSpPr/>
          <p:nvPr/>
        </p:nvSpPr>
        <p:spPr>
          <a:xfrm>
            <a:off x="6281738" y="2400300"/>
            <a:ext cx="1452562" cy="18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a typeface="宋体" panose="02010600030101010101" pitchFamily="2" charset="-122"/>
            </a:endParaRPr>
          </a:p>
        </p:txBody>
      </p:sp>
      <p:sp>
        <p:nvSpPr>
          <p:cNvPr id="11" name="流程图: 过程 10"/>
          <p:cNvSpPr/>
          <p:nvPr/>
        </p:nvSpPr>
        <p:spPr>
          <a:xfrm>
            <a:off x="2693988" y="4410075"/>
            <a:ext cx="2220912" cy="11191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chemeClr val="tx1"/>
                </a:solidFill>
                <a:latin typeface="Calibri" panose="020F0502020204030204" charset="0"/>
                <a:ea typeface="宋体" panose="02010600030101010101" pitchFamily="2" charset="-122"/>
              </a:rPr>
              <a:t>Final Edge image</a:t>
            </a:r>
          </a:p>
        </p:txBody>
      </p:sp>
      <p:sp>
        <p:nvSpPr>
          <p:cNvPr id="20" name="左箭头 19"/>
          <p:cNvSpPr/>
          <p:nvPr/>
        </p:nvSpPr>
        <p:spPr>
          <a:xfrm>
            <a:off x="4987925" y="4900614"/>
            <a:ext cx="2660650" cy="212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tx1"/>
              </a:solidFill>
              <a:latin typeface="Calibri" panose="020F0502020204030204" charset="0"/>
              <a:ea typeface="宋体" panose="02010600030101010101" pitchFamily="2" charset="-122"/>
            </a:endParaRPr>
          </a:p>
        </p:txBody>
      </p:sp>
      <p:sp>
        <p:nvSpPr>
          <p:cNvPr id="67594" name="Rectangle 13"/>
          <p:cNvSpPr>
            <a:spLocks noChangeArrowheads="1"/>
          </p:cNvSpPr>
          <p:nvPr/>
        </p:nvSpPr>
        <p:spPr bwMode="auto">
          <a:xfrm>
            <a:off x="3752850" y="1778000"/>
            <a:ext cx="1492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US" altLang="zh-CN">
                <a:ea typeface="宋体" panose="02010600030101010101" pitchFamily="2" charset="-122"/>
              </a:rPr>
              <a:t>Gaussian filtering</a:t>
            </a:r>
            <a:endParaRPr lang="zh-CN" altLang="en-US">
              <a:ea typeface="宋体" panose="02010600030101010101" pitchFamily="2" charset="-122"/>
            </a:endParaRPr>
          </a:p>
        </p:txBody>
      </p:sp>
      <p:sp>
        <p:nvSpPr>
          <p:cNvPr id="67595" name="Rectangle 14"/>
          <p:cNvSpPr>
            <a:spLocks noChangeArrowheads="1"/>
          </p:cNvSpPr>
          <p:nvPr/>
        </p:nvSpPr>
        <p:spPr bwMode="auto">
          <a:xfrm>
            <a:off x="6191250" y="2039938"/>
            <a:ext cx="153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E" altLang="zh-CN">
                <a:ea typeface="宋体" panose="02010600030101010101" pitchFamily="2" charset="-122"/>
              </a:rPr>
              <a:t>1st derivative</a:t>
            </a:r>
            <a:endParaRPr lang="zh-CN" altLang="en-US">
              <a:ea typeface="宋体" panose="02010600030101010101" pitchFamily="2" charset="-122"/>
            </a:endParaRPr>
          </a:p>
        </p:txBody>
      </p:sp>
      <p:sp>
        <p:nvSpPr>
          <p:cNvPr id="67596" name="左箭头 19"/>
          <p:cNvSpPr>
            <a:spLocks noChangeArrowheads="1"/>
          </p:cNvSpPr>
          <p:nvPr/>
        </p:nvSpPr>
        <p:spPr bwMode="auto">
          <a:xfrm rot="-5400000">
            <a:off x="8029576" y="3611564"/>
            <a:ext cx="1209675" cy="174625"/>
          </a:xfrm>
          <a:prstGeom prst="leftArrow">
            <a:avLst>
              <a:gd name="adj1" fmla="val 50000"/>
              <a:gd name="adj2" fmla="val 65873"/>
            </a:avLst>
          </a:prstGeom>
          <a:solidFill>
            <a:schemeClr val="accent1"/>
          </a:solidFill>
          <a:ln w="25400">
            <a:solidFill>
              <a:srgbClr val="385D8A"/>
            </a:solidFill>
            <a:miter lim="800000"/>
          </a:ln>
        </p:spPr>
        <p:txBody>
          <a:bodyPr vert="eaVert" anchor="ctr"/>
          <a:lstStyle/>
          <a:p>
            <a:pPr algn="ctr"/>
            <a:endParaRPr lang="zh-CN" altLang="en-US" b="1">
              <a:latin typeface="Calibri" panose="020F0502020204030204" charset="0"/>
              <a:ea typeface="宋体" panose="02010600030101010101" pitchFamily="2" charset="-122"/>
            </a:endParaRPr>
          </a:p>
        </p:txBody>
      </p:sp>
      <p:sp>
        <p:nvSpPr>
          <p:cNvPr id="67597" name="Rectangle 16"/>
          <p:cNvSpPr>
            <a:spLocks noChangeArrowheads="1"/>
          </p:cNvSpPr>
          <p:nvPr/>
        </p:nvSpPr>
        <p:spPr bwMode="auto">
          <a:xfrm>
            <a:off x="5291138" y="4276725"/>
            <a:ext cx="21764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IE" altLang="zh-CN">
                <a:ea typeface="宋体" panose="02010600030101010101" pitchFamily="2" charset="-122"/>
              </a:rPr>
              <a:t>Double threshold to link the final edge</a:t>
            </a:r>
            <a:endParaRPr lang="zh-CN" altLang="en-US">
              <a:ea typeface="宋体" panose="02010600030101010101" pitchFamily="2" charset="-122"/>
            </a:endParaRPr>
          </a:p>
        </p:txBody>
      </p:sp>
      <p:sp>
        <p:nvSpPr>
          <p:cNvPr id="67598" name="Rectangle 17"/>
          <p:cNvSpPr>
            <a:spLocks noChangeArrowheads="1"/>
          </p:cNvSpPr>
          <p:nvPr/>
        </p:nvSpPr>
        <p:spPr bwMode="auto">
          <a:xfrm>
            <a:off x="8701088" y="3260725"/>
            <a:ext cx="17510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US" altLang="zh-CN">
                <a:ea typeface="宋体" panose="02010600030101010101" pitchFamily="2" charset="-122"/>
              </a:rPr>
              <a:t>Non-maxima S</a:t>
            </a:r>
            <a:r>
              <a:rPr lang="en-IE" altLang="en-US"/>
              <a:t>uppress</a:t>
            </a:r>
            <a:r>
              <a:rPr lang="en-IE" altLang="zh-CN">
                <a:ea typeface="宋体" panose="02010600030101010101" pitchFamily="2" charset="-122"/>
              </a:rPr>
              <a:t>ion</a:t>
            </a:r>
            <a:endParaRPr lang="zh-CN" altLang="en-US">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Optimal Edge Detection: </a:t>
            </a:r>
            <a:r>
              <a:rPr lang="en-US" altLang="zh-CN" dirty="0" smtClean="0"/>
              <a:t>Canny</a:t>
            </a:r>
            <a:endParaRPr lang="zh-CN" altLang="en-US" dirty="0"/>
          </a:p>
        </p:txBody>
      </p:sp>
      <p:sp>
        <p:nvSpPr>
          <p:cNvPr id="68609" name="副标题 2"/>
          <p:cNvSpPr>
            <a:spLocks noGrp="1" noChangeArrowheads="1"/>
          </p:cNvSpPr>
          <p:nvPr>
            <p:ph idx="1"/>
          </p:nvPr>
        </p:nvSpPr>
        <p:spPr/>
        <p:txBody>
          <a:bodyPr/>
          <a:lstStyle/>
          <a:p>
            <a:pPr marL="571500" indent="-571500" eaLnBrk="1" hangingPunct="1"/>
            <a:r>
              <a:rPr lang="en-US" altLang="zh-CN" dirty="0" smtClean="0">
                <a:ea typeface="宋体" panose="02010600030101010101" pitchFamily="2" charset="-122"/>
              </a:rPr>
              <a:t>1. Gaussian function: noise removing</a:t>
            </a:r>
          </a:p>
          <a:p>
            <a:pPr marL="571500" indent="-571500" eaLnBrk="1" hangingPunct="1"/>
            <a:r>
              <a:rPr lang="en-US" altLang="zh-CN" dirty="0" smtClean="0">
                <a:ea typeface="宋体" panose="02010600030101010101" pitchFamily="2" charset="-122"/>
              </a:rPr>
              <a:t>  </a:t>
            </a:r>
          </a:p>
          <a:p>
            <a:pPr marL="571500" indent="-571500" eaLnBrk="1" hangingPunct="1"/>
            <a:endParaRPr lang="en-US" altLang="zh-CN" dirty="0" smtClean="0">
              <a:ea typeface="宋体" panose="02010600030101010101" pitchFamily="2" charset="-122"/>
            </a:endParaRPr>
          </a:p>
          <a:p>
            <a:pPr marL="571500" indent="-571500" eaLnBrk="1" hangingPunct="1"/>
            <a:endParaRPr lang="en-US" altLang="zh-CN" dirty="0">
              <a:ea typeface="宋体" panose="02010600030101010101" pitchFamily="2" charset="-122"/>
            </a:endParaRPr>
          </a:p>
          <a:p>
            <a:pPr marL="571500" indent="-571500" eaLnBrk="1" hangingPunct="1"/>
            <a:endParaRPr lang="en-US" altLang="zh-CN" dirty="0" smtClean="0">
              <a:ea typeface="宋体" panose="02010600030101010101" pitchFamily="2" charset="-122"/>
            </a:endParaRPr>
          </a:p>
          <a:p>
            <a:pPr marL="571500" indent="-571500" eaLnBrk="1" hangingPunct="1"/>
            <a:endParaRPr lang="en-US" altLang="zh-CN" dirty="0" smtClean="0">
              <a:ea typeface="宋体" panose="02010600030101010101" pitchFamily="2" charset="-122"/>
            </a:endParaRPr>
          </a:p>
          <a:p>
            <a:pPr marL="571500" indent="-571500" eaLnBrk="1" hangingPunct="1"/>
            <a:r>
              <a:rPr lang="en-US" altLang="zh-CN" dirty="0" smtClean="0">
                <a:ea typeface="宋体" panose="02010600030101010101" pitchFamily="2" charset="-122"/>
              </a:rPr>
              <a:t>2. </a:t>
            </a:r>
            <a:r>
              <a:rPr lang="en-IE" altLang="zh-CN" dirty="0" smtClean="0">
                <a:ea typeface="宋体" panose="02010600030101010101" pitchFamily="2" charset="-122"/>
              </a:rPr>
              <a:t>1st derivative (</a:t>
            </a:r>
            <a:r>
              <a:rPr lang="en-IE" altLang="zh-CN" dirty="0" err="1" smtClean="0">
                <a:ea typeface="宋体" panose="02010600030101010101" pitchFamily="2" charset="-122"/>
              </a:rPr>
              <a:t>soble</a:t>
            </a:r>
            <a:r>
              <a:rPr lang="en-IE" altLang="zh-CN" dirty="0" smtClean="0">
                <a:ea typeface="宋体" panose="02010600030101010101" pitchFamily="2" charset="-122"/>
              </a:rPr>
              <a:t>, Prewitt or Roberts…)</a:t>
            </a:r>
            <a:endParaRPr lang="en-US" altLang="zh-CN" dirty="0" smtClean="0">
              <a:ea typeface="宋体" panose="02010600030101010101" pitchFamily="2" charset="-122"/>
            </a:endParaRPr>
          </a:p>
          <a:p>
            <a:pPr marL="571500" indent="-571500" eaLnBrk="1" hangingPunct="1"/>
            <a:endParaRPr lang="en-US" altLang="zh-CN" dirty="0" smtClean="0">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37</a:t>
            </a:fld>
            <a:endParaRPr lang="en-US" dirty="0"/>
          </a:p>
        </p:txBody>
      </p:sp>
      <p:graphicFrame>
        <p:nvGraphicFramePr>
          <p:cNvPr id="68610" name="Object 2"/>
          <p:cNvGraphicFramePr>
            <a:graphicFrameLocks noChangeAspect="1"/>
          </p:cNvGraphicFramePr>
          <p:nvPr/>
        </p:nvGraphicFramePr>
        <p:xfrm>
          <a:off x="3546475" y="1951038"/>
          <a:ext cx="4892675" cy="992187"/>
        </p:xfrm>
        <a:graphic>
          <a:graphicData uri="http://schemas.openxmlformats.org/presentationml/2006/ole">
            <mc:AlternateContent xmlns:mc="http://schemas.openxmlformats.org/markup-compatibility/2006">
              <mc:Choice xmlns:v="urn:schemas-microsoft-com:vml" Requires="v">
                <p:oleObj spid="_x0000_s68688" name="公式" r:id="rId3" imgW="2527300" imgH="457200" progId="Equation.3">
                  <p:embed/>
                </p:oleObj>
              </mc:Choice>
              <mc:Fallback>
                <p:oleObj name="公式" r:id="rId3" imgW="2527300" imgH="457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75" y="1951038"/>
                        <a:ext cx="4892675"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8611" name="Object 3"/>
          <p:cNvGraphicFramePr>
            <a:graphicFrameLocks noChangeAspect="1"/>
          </p:cNvGraphicFramePr>
          <p:nvPr/>
        </p:nvGraphicFramePr>
        <p:xfrm>
          <a:off x="3141086" y="4561609"/>
          <a:ext cx="5713412" cy="2044700"/>
        </p:xfrm>
        <a:graphic>
          <a:graphicData uri="http://schemas.openxmlformats.org/presentationml/2006/ole">
            <mc:AlternateContent xmlns:mc="http://schemas.openxmlformats.org/markup-compatibility/2006">
              <mc:Choice xmlns:v="urn:schemas-microsoft-com:vml" Requires="v">
                <p:oleObj spid="_x0000_s68689" name="公式" r:id="rId5" imgW="2273300" imgH="939800" progId="Equation.3">
                  <p:embed/>
                </p:oleObj>
              </mc:Choice>
              <mc:Fallback>
                <p:oleObj name="公式" r:id="rId5" imgW="2273300" imgH="9398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086" y="4561609"/>
                        <a:ext cx="5713412"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8613" name="Rectangle 7"/>
          <p:cNvSpPr>
            <a:spLocks noChangeArrowheads="1"/>
          </p:cNvSpPr>
          <p:nvPr/>
        </p:nvSpPr>
        <p:spPr bwMode="auto">
          <a:xfrm>
            <a:off x="3545928" y="3015615"/>
            <a:ext cx="6516688" cy="4572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eaLnBrk="0" hangingPunct="0"/>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dirty="0">
                <a:ea typeface="宋体" panose="02010600030101010101" pitchFamily="2" charset="-122"/>
              </a:rPr>
              <a:t>: the size of the Gaussian filter.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Optimal Edge Detection: </a:t>
            </a:r>
            <a:r>
              <a:rPr lang="en-US" altLang="zh-CN" dirty="0" smtClean="0"/>
              <a:t>Canny</a:t>
            </a:r>
            <a:endParaRPr lang="zh-CN" altLang="en-US" dirty="0"/>
          </a:p>
        </p:txBody>
      </p:sp>
      <p:sp>
        <p:nvSpPr>
          <p:cNvPr id="87042" name="副标题 2"/>
          <p:cNvSpPr>
            <a:spLocks noGrp="1" noChangeArrowheads="1"/>
          </p:cNvSpPr>
          <p:nvPr>
            <p:ph idx="1"/>
          </p:nvPr>
        </p:nvSpPr>
        <p:spPr/>
        <p:txBody>
          <a:bodyPr/>
          <a:lstStyle/>
          <a:p>
            <a:pPr marL="450850" indent="-450850" algn="just" eaLnBrk="1" hangingPunct="1">
              <a:lnSpc>
                <a:spcPct val="120000"/>
              </a:lnSpc>
              <a:defRPr/>
            </a:pPr>
            <a:r>
              <a:rPr lang="en-US" altLang="zh-CN" dirty="0" smtClean="0">
                <a:ea typeface="楷体_GB2312" pitchFamily="49" charset="-122"/>
              </a:rPr>
              <a:t>3</a:t>
            </a:r>
            <a:r>
              <a:rPr lang="en-US" altLang="zh-CN" sz="2400" dirty="0">
                <a:ea typeface="楷体_GB2312" pitchFamily="49" charset="-122"/>
              </a:rPr>
              <a:t>. Non-maxima </a:t>
            </a:r>
            <a:r>
              <a:rPr lang="en-US" altLang="zh-CN" sz="2400" dirty="0">
                <a:ea typeface="宋体" panose="02010600030101010101" pitchFamily="2" charset="-122"/>
              </a:rPr>
              <a:t>S</a:t>
            </a:r>
            <a:r>
              <a:rPr lang="en-IE" altLang="en-US" sz="2400" dirty="0" err="1"/>
              <a:t>uppress</a:t>
            </a:r>
            <a:r>
              <a:rPr lang="en-IE" altLang="zh-CN" sz="2400" dirty="0" err="1">
                <a:ea typeface="宋体" panose="02010600030101010101" pitchFamily="2" charset="-122"/>
              </a:rPr>
              <a:t>ion</a:t>
            </a:r>
            <a:r>
              <a:rPr lang="en-IE" altLang="zh-CN" sz="2400" dirty="0">
                <a:ea typeface="宋体" panose="02010600030101010101" pitchFamily="2" charset="-122"/>
              </a:rPr>
              <a:t> (NMS): </a:t>
            </a:r>
            <a:r>
              <a:rPr lang="zh-CN" altLang="en-US" sz="2400" dirty="0">
                <a:ea typeface="宋体" panose="02010600030101010101" pitchFamily="2" charset="-122"/>
              </a:rPr>
              <a:t> </a:t>
            </a:r>
            <a:r>
              <a:rPr lang="en-US" altLang="zh-CN" sz="2400" dirty="0">
                <a:ea typeface="宋体" panose="02010600030101010101" pitchFamily="2" charset="-122"/>
              </a:rPr>
              <a:t>It is not enough to confirm the edge  by the global gradient. We can keep the local maxima gradient to find the edge (</a:t>
            </a:r>
            <a:r>
              <a:rPr lang="en-IE" altLang="zh-CN" sz="2400" dirty="0">
                <a:ea typeface="宋体" panose="02010600030101010101" pitchFamily="2" charset="-122"/>
              </a:rPr>
              <a:t>find the max </a:t>
            </a:r>
            <a:r>
              <a:rPr lang="en-US" altLang="zh-CN" sz="2400" dirty="0">
                <a:ea typeface="宋体" panose="02010600030101010101" pitchFamily="2" charset="-122"/>
              </a:rPr>
              <a:t>gradient alone the angle, it is the edge point).</a:t>
            </a:r>
            <a:endParaRPr lang="zh-CN" altLang="en-US" sz="2400" dirty="0">
              <a:ea typeface="宋体" panose="02010600030101010101" pitchFamily="2" charset="-122"/>
            </a:endParaRPr>
          </a:p>
          <a:p>
            <a:pPr marL="571500" indent="-571500" eaLnBrk="1" hangingPunct="1">
              <a:defRPr/>
            </a:pPr>
            <a:r>
              <a:rPr lang="zh-CN" altLang="en-US" sz="2800" dirty="0">
                <a:latin typeface="楷体_GB2312" pitchFamily="49" charset="-122"/>
                <a:ea typeface="楷体_GB2312" pitchFamily="49" charset="-122"/>
              </a:rPr>
              <a:t>   </a:t>
            </a:r>
            <a:endParaRPr lang="zh-CN" altLang="en-US" dirty="0" smtClean="0">
              <a:solidFill>
                <a:srgbClr val="898989"/>
              </a:solidFill>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38</a:t>
            </a:fld>
            <a:endParaRPr lang="en-US" dirty="0"/>
          </a:p>
        </p:txBody>
      </p:sp>
      <p:graphicFrame>
        <p:nvGraphicFramePr>
          <p:cNvPr id="29" name="表格 28"/>
          <p:cNvGraphicFramePr>
            <a:graphicFrameLocks noGrp="1"/>
          </p:cNvGraphicFramePr>
          <p:nvPr/>
        </p:nvGraphicFramePr>
        <p:xfrm>
          <a:off x="7346518" y="3090635"/>
          <a:ext cx="1968500" cy="1714500"/>
        </p:xfrm>
        <a:graphic>
          <a:graphicData uri="http://schemas.openxmlformats.org/drawingml/2006/table">
            <a:tbl>
              <a:tblPr/>
              <a:tblGrid>
                <a:gridCol w="655637"/>
                <a:gridCol w="657225"/>
                <a:gridCol w="655638"/>
              </a:tblGrid>
              <a:tr h="571500">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9653" name="Rectangle 39"/>
          <p:cNvSpPr>
            <a:spLocks noChangeArrowheads="1"/>
          </p:cNvSpPr>
          <p:nvPr/>
        </p:nvSpPr>
        <p:spPr bwMode="auto">
          <a:xfrm>
            <a:off x="757084" y="5367203"/>
            <a:ext cx="1102851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marL="285750" indent="-2857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eaLnBrk="0" hangingPunct="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在每一点上，邻域中心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与沿着其对应的梯度方向的两个像素相比，若中心像素为最大值，则保留，否则中心置</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，这样可以抑制非极大值，保留局部梯度最大的点，以得到细化的边缘。</a:t>
            </a:r>
            <a:endParaRPr lang="en-US" altLang="zh-CN" dirty="0">
              <a:latin typeface="微软雅黑" panose="020B0503020204020204" pitchFamily="34" charset="-122"/>
              <a:ea typeface="微软雅黑" panose="020B0503020204020204" pitchFamily="34" charset="-122"/>
            </a:endParaRPr>
          </a:p>
          <a:p>
            <a:pPr algn="just" eaLnBrk="0" hangingPunct="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划重点：</a:t>
            </a:r>
            <a:r>
              <a:rPr lang="zh-CN" altLang="en-US" dirty="0">
                <a:solidFill>
                  <a:srgbClr val="FF0000"/>
                </a:solidFill>
                <a:latin typeface="微软雅黑" panose="020B0503020204020204" pitchFamily="34" charset="-122"/>
                <a:ea typeface="微软雅黑" panose="020B0503020204020204" pitchFamily="34" charset="-122"/>
              </a:rPr>
              <a:t>沿梯度方向对幅值进行非极大值抑制，而非边缘方向</a:t>
            </a:r>
            <a:r>
              <a:rPr lang="en-US" altLang="zh-CN" dirty="0">
                <a:latin typeface="微软雅黑" panose="020B0503020204020204" pitchFamily="34" charset="-122"/>
                <a:ea typeface="微软雅黑" panose="020B0503020204020204" pitchFamily="34" charset="-122"/>
              </a:rPr>
              <a:t>.</a:t>
            </a:r>
          </a:p>
        </p:txBody>
      </p:sp>
      <p:pic>
        <p:nvPicPr>
          <p:cNvPr id="6965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218" y="2760435"/>
            <a:ext cx="3886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Optimal Edge Detection: </a:t>
            </a:r>
            <a:r>
              <a:rPr lang="en-US" altLang="zh-CN" dirty="0" smtClean="0"/>
              <a:t>Canny</a:t>
            </a:r>
            <a:endParaRPr lang="zh-CN" altLang="en-US" dirty="0"/>
          </a:p>
        </p:txBody>
      </p:sp>
      <p:sp>
        <p:nvSpPr>
          <p:cNvPr id="70657" name="副标题 2"/>
          <p:cNvSpPr>
            <a:spLocks noGrp="1" noChangeArrowheads="1"/>
          </p:cNvSpPr>
          <p:nvPr>
            <p:ph idx="1"/>
          </p:nvPr>
        </p:nvSpPr>
        <p:spPr/>
        <p:txBody>
          <a:bodyPr/>
          <a:lstStyle/>
          <a:p>
            <a:pPr marL="262255" indent="-262255" eaLnBrk="1" hangingPunct="1">
              <a:lnSpc>
                <a:spcPct val="150000"/>
              </a:lnSpc>
            </a:pPr>
            <a:r>
              <a:rPr lang="en-IE" altLang="zh-CN" sz="2800" dirty="0" smtClean="0"/>
              <a:t>4. Double threshold</a:t>
            </a:r>
            <a:r>
              <a:rPr lang="zh-CN" altLang="en-US" sz="2800" dirty="0" smtClean="0"/>
              <a:t>：</a:t>
            </a:r>
            <a:endParaRPr lang="en-US" altLang="zh-CN" sz="2800" dirty="0" smtClean="0"/>
          </a:p>
          <a:p>
            <a:pPr marL="262255" indent="-262255" algn="just" eaLnBrk="1" hangingPunct="1">
              <a:lnSpc>
                <a:spcPct val="150000"/>
              </a:lnSpc>
              <a:buFont typeface="Wingdings" panose="05000000000000000000" pitchFamily="2" charset="2"/>
              <a:buChar char="n"/>
            </a:pPr>
            <a:r>
              <a:rPr lang="en-US" altLang="zh-CN" dirty="0"/>
              <a:t>Usually, single threshold cannot get good results, since the perfect threshold is difficult to choose.</a:t>
            </a:r>
          </a:p>
          <a:p>
            <a:pPr marL="262255" indent="-262255" algn="just" eaLnBrk="1" hangingPunct="1">
              <a:lnSpc>
                <a:spcPct val="150000"/>
              </a:lnSpc>
              <a:buFont typeface="Wingdings" panose="05000000000000000000" pitchFamily="2" charset="2"/>
              <a:buChar char="n"/>
            </a:pPr>
            <a:r>
              <a:rPr lang="en-US" altLang="zh-CN" dirty="0"/>
              <a:t>The double thresholds are the better way: th1, th2, th1=0.4th2</a:t>
            </a:r>
          </a:p>
          <a:p>
            <a:pPr marL="262255" indent="-262255" algn="just" eaLnBrk="1" hangingPunct="1">
              <a:lnSpc>
                <a:spcPct val="150000"/>
              </a:lnSpc>
              <a:buFont typeface="Wingdings" panose="05000000000000000000" pitchFamily="2" charset="2"/>
              <a:buChar char="n"/>
            </a:pPr>
            <a:r>
              <a:rPr lang="en-US" altLang="zh-CN" dirty="0"/>
              <a:t>Then we can get two edge image: I1, I2, the I2 is gotten by the bigger threshold th2, which has removed more noise, and also loses some useful edge. I1 contains more detail edge, so we can combine them together.</a:t>
            </a:r>
            <a:endParaRPr lang="zh-CN" altLang="en-US" dirty="0"/>
          </a:p>
          <a:p>
            <a:pPr marL="262255" indent="-262255" eaLnBrk="1" hangingPunct="1"/>
            <a:endParaRPr lang="zh-CN" altLang="en-US" sz="2800" dirty="0">
              <a:latin typeface="Times New Roman" panose="02020603050405020304" pitchFamily="18" charset="0"/>
              <a:ea typeface="楷体_GB2312" pitchFamily="49"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39</a:t>
            </a:fld>
            <a:endParaRPr lang="en-US" dirty="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p:cNvSpPr>
            <a:spLocks noGrp="1" noChangeArrowheads="1"/>
          </p:cNvSpPr>
          <p:nvPr>
            <p:ph type="title"/>
          </p:nvPr>
        </p:nvSpPr>
        <p:spPr/>
        <p:txBody>
          <a:bodyPr/>
          <a:lstStyle/>
          <a:p>
            <a:pPr eaLnBrk="1" hangingPunct="1"/>
            <a:r>
              <a:rPr lang="en-IE" altLang="zh-CN" smtClean="0">
                <a:ea typeface="宋体" panose="02010600030101010101" pitchFamily="2" charset="-122"/>
              </a:rPr>
              <a:t>Segmentation</a:t>
            </a:r>
            <a:endParaRPr lang="en-US" altLang="zh-CN" smtClean="0">
              <a:ea typeface="宋体" panose="02010600030101010101" pitchFamily="2" charset="-122"/>
            </a:endParaRPr>
          </a:p>
        </p:txBody>
      </p:sp>
      <p:sp>
        <p:nvSpPr>
          <p:cNvPr id="2" name="内容占位符 1"/>
          <p:cNvSpPr>
            <a:spLocks noGrp="1"/>
          </p:cNvSpPr>
          <p:nvPr>
            <p:ph idx="1"/>
          </p:nvPr>
        </p:nvSpPr>
        <p:spPr>
          <a:xfrm>
            <a:off x="550006" y="1236344"/>
            <a:ext cx="11235593" cy="5538529"/>
          </a:xfrm>
        </p:spPr>
        <p:txBody>
          <a:bodyPr>
            <a:noAutofit/>
          </a:bodyPr>
          <a:lstStyle/>
          <a:p>
            <a:pPr marL="457200" lvl="0" indent="-457200" algn="just" fontAlgn="base">
              <a:lnSpc>
                <a:spcPct val="150000"/>
              </a:lnSpc>
              <a:spcBef>
                <a:spcPct val="20000"/>
              </a:spcBef>
              <a:spcAft>
                <a:spcPct val="0"/>
              </a:spcAft>
              <a:buClr>
                <a:schemeClr val="accent2"/>
              </a:buClr>
              <a:buFont typeface="Wingdings" panose="05000000000000000000" pitchFamily="2" charset="2"/>
              <a:buChar char="u"/>
            </a:pPr>
            <a:r>
              <a:rPr lang="en-IE" altLang="zh-CN" dirty="0">
                <a:solidFill>
                  <a:prstClr val="black"/>
                </a:solidFill>
                <a:latin typeface="Arial" panose="020B0604020202020204" pitchFamily="34" charset="0"/>
                <a:ea typeface="宋体" panose="02010600030101010101" pitchFamily="2" charset="-122"/>
                <a:cs typeface="+mn-cs"/>
              </a:rPr>
              <a:t>Typically it is the first step in any automated computer vision application.</a:t>
            </a:r>
            <a:endParaRPr lang="en-US" altLang="zh-CN" dirty="0">
              <a:solidFill>
                <a:prstClr val="black"/>
              </a:solidFill>
              <a:latin typeface="Arial" panose="020B0604020202020204" pitchFamily="34" charset="0"/>
              <a:ea typeface="宋体" panose="02010600030101010101" pitchFamily="2" charset="-122"/>
              <a:cs typeface="+mn-cs"/>
            </a:endParaRPr>
          </a:p>
          <a:p>
            <a:pPr marL="457200" lvl="0" indent="-457200" algn="just" fontAlgn="base">
              <a:lnSpc>
                <a:spcPct val="150000"/>
              </a:lnSpc>
              <a:spcBef>
                <a:spcPct val="20000"/>
              </a:spcBef>
              <a:spcAft>
                <a:spcPct val="0"/>
              </a:spcAft>
              <a:buClr>
                <a:schemeClr val="accent2"/>
              </a:buClr>
              <a:buFont typeface="Wingdings" panose="05000000000000000000" pitchFamily="2" charset="2"/>
              <a:buChar char="u"/>
            </a:pPr>
            <a:r>
              <a:rPr lang="en-GB" altLang="zh-CN" dirty="0">
                <a:solidFill>
                  <a:prstClr val="black"/>
                </a:solidFill>
                <a:latin typeface="Arial" panose="020B0604020202020204" pitchFamily="34" charset="0"/>
                <a:ea typeface="宋体" panose="02010600030101010101" pitchFamily="2" charset="-122"/>
                <a:cs typeface="+mn-cs"/>
              </a:rPr>
              <a:t>Applications of image segmentation include:</a:t>
            </a:r>
          </a:p>
          <a:p>
            <a:pPr marL="457200" lvl="1" indent="0" algn="just" fontAlgn="base">
              <a:lnSpc>
                <a:spcPct val="150000"/>
              </a:lnSpc>
              <a:spcBef>
                <a:spcPct val="20000"/>
              </a:spcBef>
              <a:spcAft>
                <a:spcPct val="0"/>
              </a:spcAft>
              <a:buClrTx/>
              <a:buFontTx/>
              <a:buChar char="–"/>
            </a:pPr>
            <a:r>
              <a:rPr lang="en-GB" altLang="zh-CN" dirty="0">
                <a:solidFill>
                  <a:prstClr val="black"/>
                </a:solidFill>
                <a:latin typeface="Arial" panose="020B0604020202020204" pitchFamily="34" charset="0"/>
                <a:ea typeface="宋体" panose="02010600030101010101" pitchFamily="2" charset="-122"/>
                <a:cs typeface="+mn-cs"/>
              </a:rPr>
              <a:t>Object detection for image analysis.</a:t>
            </a:r>
          </a:p>
          <a:p>
            <a:pPr marL="457200" lvl="1" indent="0" algn="just" fontAlgn="base">
              <a:lnSpc>
                <a:spcPct val="150000"/>
              </a:lnSpc>
              <a:spcBef>
                <a:spcPct val="20000"/>
              </a:spcBef>
              <a:spcAft>
                <a:spcPct val="0"/>
              </a:spcAft>
              <a:buClrTx/>
              <a:buFontTx/>
              <a:buChar char="–"/>
            </a:pPr>
            <a:r>
              <a:rPr lang="en-GB" altLang="zh-CN" dirty="0">
                <a:solidFill>
                  <a:prstClr val="black"/>
                </a:solidFill>
                <a:latin typeface="Arial" panose="020B0604020202020204" pitchFamily="34" charset="0"/>
                <a:ea typeface="宋体" panose="02010600030101010101" pitchFamily="2" charset="-122"/>
                <a:cs typeface="+mn-cs"/>
              </a:rPr>
              <a:t>Object  identification in a scene. </a:t>
            </a:r>
          </a:p>
          <a:p>
            <a:pPr marL="457200" lvl="1" indent="0" algn="just" fontAlgn="base">
              <a:lnSpc>
                <a:spcPct val="150000"/>
              </a:lnSpc>
              <a:spcBef>
                <a:spcPct val="20000"/>
              </a:spcBef>
              <a:spcAft>
                <a:spcPct val="0"/>
              </a:spcAft>
              <a:buClrTx/>
              <a:buFontTx/>
              <a:buChar char="–"/>
            </a:pPr>
            <a:r>
              <a:rPr lang="en-GB" altLang="zh-CN" dirty="0">
                <a:solidFill>
                  <a:prstClr val="black"/>
                </a:solidFill>
                <a:latin typeface="Arial" panose="020B0604020202020204" pitchFamily="34" charset="0"/>
                <a:ea typeface="宋体" panose="02010600030101010101" pitchFamily="2" charset="-122"/>
                <a:cs typeface="+mn-cs"/>
              </a:rPr>
              <a:t>Path planning for a mobile robots. </a:t>
            </a:r>
          </a:p>
          <a:p>
            <a:pPr marL="457200" lvl="1" indent="0" algn="just" fontAlgn="base">
              <a:lnSpc>
                <a:spcPct val="150000"/>
              </a:lnSpc>
              <a:spcBef>
                <a:spcPct val="20000"/>
              </a:spcBef>
              <a:spcAft>
                <a:spcPct val="0"/>
              </a:spcAft>
              <a:buClrTx/>
              <a:buFontTx/>
              <a:buChar char="–"/>
            </a:pPr>
            <a:r>
              <a:rPr lang="en-GB" altLang="zh-CN" dirty="0">
                <a:solidFill>
                  <a:prstClr val="black"/>
                </a:solidFill>
                <a:latin typeface="Arial" panose="020B0604020202020204" pitchFamily="34" charset="0"/>
                <a:ea typeface="宋体" panose="02010600030101010101" pitchFamily="2" charset="-122"/>
                <a:cs typeface="+mn-cs"/>
              </a:rPr>
              <a:t>Medical image segmentation for auxiliary diagnosis.</a:t>
            </a:r>
          </a:p>
          <a:p>
            <a:pPr marL="457200" lvl="1" indent="0" algn="just" fontAlgn="base">
              <a:lnSpc>
                <a:spcPct val="150000"/>
              </a:lnSpc>
              <a:spcBef>
                <a:spcPct val="20000"/>
              </a:spcBef>
              <a:spcAft>
                <a:spcPct val="0"/>
              </a:spcAft>
              <a:buClrTx/>
              <a:buFontTx/>
              <a:buChar char="–"/>
            </a:pPr>
            <a:r>
              <a:rPr lang="en-GB" altLang="zh-CN" dirty="0" smtClean="0">
                <a:solidFill>
                  <a:prstClr val="black"/>
                </a:solidFill>
                <a:latin typeface="Arial" panose="020B0604020202020204" pitchFamily="34" charset="0"/>
                <a:ea typeface="宋体" panose="02010600030101010101" pitchFamily="2" charset="-122"/>
                <a:cs typeface="+mn-cs"/>
              </a:rPr>
              <a:t>……</a:t>
            </a:r>
            <a:endParaRPr lang="en-GB" altLang="zh-CN" dirty="0">
              <a:solidFill>
                <a:prstClr val="black"/>
              </a:solidFill>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fld id="{48F63A3B-78C7-47BE-AE5E-E10140E04643}" type="slidenum">
              <a:rPr lang="en-US" smtClean="0"/>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Optimal Edge Detection: </a:t>
            </a:r>
            <a:r>
              <a:rPr lang="en-US" altLang="zh-CN" dirty="0" smtClean="0"/>
              <a:t>Canny</a:t>
            </a:r>
            <a:endParaRPr lang="zh-CN" altLang="en-US" dirty="0"/>
          </a:p>
        </p:txBody>
      </p:sp>
      <p:sp>
        <p:nvSpPr>
          <p:cNvPr id="3" name="内容占位符 2"/>
          <p:cNvSpPr>
            <a:spLocks noGrp="1"/>
          </p:cNvSpPr>
          <p:nvPr>
            <p:ph idx="1"/>
          </p:nvPr>
        </p:nvSpPr>
        <p:spPr>
          <a:xfrm>
            <a:off x="550006" y="1236344"/>
            <a:ext cx="11271880" cy="5120006"/>
          </a:xfrm>
        </p:spPr>
        <p:txBody>
          <a:bodyPr>
            <a:normAutofit/>
          </a:bodyPr>
          <a:lstStyle/>
          <a:p>
            <a:pPr lvl="0" fontAlgn="base">
              <a:lnSpc>
                <a:spcPct val="120000"/>
              </a:lnSpc>
              <a:spcBef>
                <a:spcPct val="20000"/>
              </a:spcBef>
              <a:spcAft>
                <a:spcPct val="0"/>
              </a:spcAft>
              <a:buClrTx/>
            </a:pPr>
            <a:r>
              <a:rPr lang="en-US" altLang="zh-CN" sz="2800" dirty="0">
                <a:solidFill>
                  <a:prstClr val="black"/>
                </a:solidFill>
                <a:cs typeface="+mn-cs"/>
              </a:rPr>
              <a:t>5. Edge link</a:t>
            </a:r>
          </a:p>
          <a:p>
            <a:pPr marL="342900" lvl="0" indent="-342900" algn="just" fontAlgn="base">
              <a:lnSpc>
                <a:spcPct val="150000"/>
              </a:lnSpc>
              <a:spcBef>
                <a:spcPct val="0"/>
              </a:spcBef>
              <a:spcAft>
                <a:spcPct val="0"/>
              </a:spcAft>
              <a:buClr>
                <a:schemeClr val="accent2"/>
              </a:buClr>
              <a:buFont typeface="Wingdings" panose="05000000000000000000" pitchFamily="2" charset="2"/>
              <a:buChar char="n"/>
            </a:pPr>
            <a:r>
              <a:rPr lang="en-US" altLang="zh-CN" dirty="0" smtClean="0">
                <a:solidFill>
                  <a:prstClr val="black"/>
                </a:solidFill>
                <a:cs typeface="+mn-cs"/>
              </a:rPr>
              <a:t>a</a:t>
            </a:r>
            <a:r>
              <a:rPr lang="en-US" altLang="zh-CN" dirty="0">
                <a:solidFill>
                  <a:prstClr val="black"/>
                </a:solidFill>
                <a:cs typeface="+mn-cs"/>
              </a:rPr>
              <a:t>. Scan I2, when find a none zero point </a:t>
            </a:r>
            <a:r>
              <a:rPr lang="en-US" altLang="zh-CN" i="1" dirty="0">
                <a:solidFill>
                  <a:prstClr val="black"/>
                </a:solidFill>
                <a:latin typeface="Times New Roman" panose="02020603050405020304" pitchFamily="18" charset="0"/>
                <a:cs typeface="Times New Roman" panose="02020603050405020304" pitchFamily="18" charset="0"/>
              </a:rPr>
              <a:t>p</a:t>
            </a:r>
            <a:r>
              <a:rPr lang="en-US" altLang="zh-CN" dirty="0">
                <a:solidFill>
                  <a:prstClr val="black"/>
                </a:solidFill>
                <a:cs typeface="+mn-cs"/>
              </a:rPr>
              <a:t>, take </a:t>
            </a:r>
            <a:r>
              <a:rPr lang="en-US" altLang="zh-CN" i="1" dirty="0">
                <a:solidFill>
                  <a:prstClr val="black"/>
                </a:solidFill>
                <a:latin typeface="Times New Roman" panose="02020603050405020304" pitchFamily="18" charset="0"/>
                <a:cs typeface="Times New Roman" panose="02020603050405020304" pitchFamily="18" charset="0"/>
              </a:rPr>
              <a:t>p</a:t>
            </a:r>
            <a:r>
              <a:rPr lang="en-US" altLang="zh-CN" dirty="0">
                <a:solidFill>
                  <a:prstClr val="black"/>
                </a:solidFill>
                <a:cs typeface="+mn-cs"/>
              </a:rPr>
              <a:t> as a start point to track the edge to its end point </a:t>
            </a:r>
            <a:r>
              <a:rPr lang="en-US" altLang="zh-CN" i="1" dirty="0">
                <a:solidFill>
                  <a:prstClr val="black"/>
                </a:solidFill>
                <a:latin typeface="Times New Roman" panose="02020603050405020304" pitchFamily="18" charset="0"/>
                <a:cs typeface="Times New Roman" panose="02020603050405020304" pitchFamily="18" charset="0"/>
              </a:rPr>
              <a:t>q</a:t>
            </a:r>
            <a:r>
              <a:rPr lang="en-US" altLang="zh-CN" dirty="0">
                <a:solidFill>
                  <a:prstClr val="black"/>
                </a:solidFill>
                <a:cs typeface="+mn-cs"/>
              </a:rPr>
              <a:t>;</a:t>
            </a:r>
          </a:p>
          <a:p>
            <a:pPr marL="342900" lvl="0" indent="-342900" algn="just" fontAlgn="base">
              <a:lnSpc>
                <a:spcPct val="150000"/>
              </a:lnSpc>
              <a:spcBef>
                <a:spcPct val="0"/>
              </a:spcBef>
              <a:spcAft>
                <a:spcPct val="0"/>
              </a:spcAft>
              <a:buClr>
                <a:schemeClr val="accent2"/>
              </a:buClr>
              <a:buFont typeface="Wingdings" panose="05000000000000000000" pitchFamily="2" charset="2"/>
              <a:buChar char="n"/>
            </a:pPr>
            <a:r>
              <a:rPr lang="en-US" altLang="zh-CN" dirty="0" smtClean="0">
                <a:solidFill>
                  <a:prstClr val="black"/>
                </a:solidFill>
                <a:cs typeface="+mn-cs"/>
              </a:rPr>
              <a:t>b</a:t>
            </a:r>
            <a:r>
              <a:rPr lang="en-US" altLang="zh-CN" dirty="0">
                <a:solidFill>
                  <a:prstClr val="black"/>
                </a:solidFill>
                <a:cs typeface="+mn-cs"/>
              </a:rPr>
              <a:t>. In I1, consider the same location </a:t>
            </a:r>
            <a:r>
              <a:rPr lang="en-US" altLang="zh-CN" dirty="0">
                <a:solidFill>
                  <a:prstClr val="black"/>
                </a:solidFill>
                <a:latin typeface="Times New Roman" panose="02020603050405020304" pitchFamily="18" charset="0"/>
                <a:cs typeface="Times New Roman" panose="02020603050405020304" pitchFamily="18" charset="0"/>
              </a:rPr>
              <a:t>(</a:t>
            </a:r>
            <a:r>
              <a:rPr lang="en-US" altLang="zh-CN" i="1" dirty="0">
                <a:solidFill>
                  <a:prstClr val="black"/>
                </a:solidFill>
                <a:latin typeface="Times New Roman" panose="02020603050405020304" pitchFamily="18" charset="0"/>
                <a:cs typeface="Times New Roman" panose="02020603050405020304" pitchFamily="18" charset="0"/>
              </a:rPr>
              <a:t>q’</a:t>
            </a:r>
            <a:r>
              <a:rPr lang="en-US" altLang="zh-CN" dirty="0">
                <a:solidFill>
                  <a:prstClr val="black"/>
                </a:solidFill>
                <a:latin typeface="Times New Roman" panose="02020603050405020304" pitchFamily="18" charset="0"/>
                <a:cs typeface="Times New Roman" panose="02020603050405020304" pitchFamily="18" charset="0"/>
              </a:rPr>
              <a:t>)</a:t>
            </a:r>
            <a:r>
              <a:rPr lang="en-US" altLang="zh-CN" i="1" dirty="0">
                <a:solidFill>
                  <a:prstClr val="black"/>
                </a:solidFill>
                <a:latin typeface="Times New Roman" panose="02020603050405020304" pitchFamily="18" charset="0"/>
                <a:cs typeface="Times New Roman" panose="02020603050405020304" pitchFamily="18" charset="0"/>
              </a:rPr>
              <a:t> </a:t>
            </a:r>
            <a:r>
              <a:rPr lang="en-US" altLang="zh-CN" dirty="0">
                <a:solidFill>
                  <a:prstClr val="black"/>
                </a:solidFill>
                <a:cs typeface="+mn-cs"/>
              </a:rPr>
              <a:t>of </a:t>
            </a:r>
            <a:r>
              <a:rPr lang="en-US" altLang="zh-CN" i="1" dirty="0">
                <a:solidFill>
                  <a:prstClr val="black"/>
                </a:solidFill>
                <a:latin typeface="Times New Roman" panose="02020603050405020304" pitchFamily="18" charset="0"/>
                <a:cs typeface="Times New Roman" panose="02020603050405020304" pitchFamily="18" charset="0"/>
              </a:rPr>
              <a:t>q</a:t>
            </a:r>
            <a:r>
              <a:rPr lang="en-US" altLang="zh-CN" dirty="0">
                <a:solidFill>
                  <a:prstClr val="black"/>
                </a:solidFill>
                <a:cs typeface="+mn-cs"/>
              </a:rPr>
              <a:t>(in I2) and its corresponding 8-neighbourhood, if there is any none zero point, then add it into I2, and mark is as </a:t>
            </a:r>
            <a:r>
              <a:rPr lang="en-US" altLang="zh-CN" i="1" dirty="0">
                <a:solidFill>
                  <a:prstClr val="black"/>
                </a:solidFill>
                <a:latin typeface="Times New Roman" panose="02020603050405020304" pitchFamily="18" charset="0"/>
                <a:cs typeface="Times New Roman" panose="02020603050405020304" pitchFamily="18" charset="0"/>
              </a:rPr>
              <a:t>r</a:t>
            </a:r>
            <a:r>
              <a:rPr lang="en-US" altLang="zh-CN" dirty="0">
                <a:solidFill>
                  <a:prstClr val="black"/>
                </a:solidFill>
                <a:cs typeface="+mn-cs"/>
              </a:rPr>
              <a:t>, then take </a:t>
            </a:r>
            <a:r>
              <a:rPr lang="en-US" altLang="zh-CN" i="1" dirty="0">
                <a:solidFill>
                  <a:prstClr val="black"/>
                </a:solidFill>
                <a:latin typeface="Times New Roman" panose="02020603050405020304" pitchFamily="18" charset="0"/>
                <a:cs typeface="Times New Roman" panose="02020603050405020304" pitchFamily="18" charset="0"/>
              </a:rPr>
              <a:t>r</a:t>
            </a:r>
            <a:r>
              <a:rPr lang="en-US" altLang="zh-CN" dirty="0">
                <a:solidFill>
                  <a:prstClr val="black"/>
                </a:solidFill>
                <a:cs typeface="+mn-cs"/>
              </a:rPr>
              <a:t> as a start point, repeat step a until no more points can be found;</a:t>
            </a:r>
          </a:p>
          <a:p>
            <a:pPr marL="342900" lvl="0" indent="-342900" algn="just" fontAlgn="base">
              <a:lnSpc>
                <a:spcPct val="150000"/>
              </a:lnSpc>
              <a:spcBef>
                <a:spcPct val="0"/>
              </a:spcBef>
              <a:spcAft>
                <a:spcPct val="0"/>
              </a:spcAft>
              <a:buClr>
                <a:schemeClr val="accent2"/>
              </a:buClr>
              <a:buFont typeface="Wingdings" panose="05000000000000000000" pitchFamily="2" charset="2"/>
              <a:buChar char="n"/>
            </a:pPr>
            <a:r>
              <a:rPr lang="en-US" altLang="zh-CN" dirty="0" smtClean="0">
                <a:solidFill>
                  <a:prstClr val="black"/>
                </a:solidFill>
                <a:cs typeface="+mn-cs"/>
              </a:rPr>
              <a:t>c</a:t>
            </a:r>
            <a:r>
              <a:rPr lang="en-US" altLang="zh-CN" dirty="0">
                <a:solidFill>
                  <a:prstClr val="black"/>
                </a:solidFill>
                <a:cs typeface="+mn-cs"/>
              </a:rPr>
              <a:t>. Until now, we finished the edge detection which include point </a:t>
            </a:r>
            <a:r>
              <a:rPr lang="en-US" altLang="zh-CN" i="1" dirty="0">
                <a:solidFill>
                  <a:prstClr val="black"/>
                </a:solidFill>
                <a:latin typeface="Times New Roman" panose="02020603050405020304" pitchFamily="18" charset="0"/>
                <a:cs typeface="Times New Roman" panose="02020603050405020304" pitchFamily="18" charset="0"/>
              </a:rPr>
              <a:t>p</a:t>
            </a:r>
            <a:r>
              <a:rPr lang="en-US" altLang="zh-CN" dirty="0">
                <a:solidFill>
                  <a:prstClr val="black"/>
                </a:solidFill>
                <a:cs typeface="+mn-cs"/>
              </a:rPr>
              <a:t>, and mark it as scanned. Then, go to find next edge by step a, b, and c.</a:t>
            </a:r>
          </a:p>
          <a:p>
            <a:endParaRPr lang="zh-CN" altLang="en-US" sz="2000" dirty="0"/>
          </a:p>
        </p:txBody>
      </p:sp>
      <p:sp>
        <p:nvSpPr>
          <p:cNvPr id="4" name="灯片编号占位符 3"/>
          <p:cNvSpPr>
            <a:spLocks noGrp="1"/>
          </p:cNvSpPr>
          <p:nvPr>
            <p:ph type="sldNum" sz="quarter" idx="12"/>
          </p:nvPr>
        </p:nvSpPr>
        <p:spPr/>
        <p:txBody>
          <a:bodyPr/>
          <a:lstStyle/>
          <a:p>
            <a:fld id="{48F63A3B-78C7-47BE-AE5E-E10140E04643}" type="slidenum">
              <a:rPr lang="en-US" smtClean="0"/>
              <a:t>40</a:t>
            </a:fld>
            <a:endParaRPr lang="en-US" dirty="0"/>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52625" y="2214563"/>
            <a:ext cx="26352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zh-CN" sz="2400" b="1">
                <a:ea typeface="宋体" panose="02010600030101010101" pitchFamily="2" charset="-122"/>
              </a:rPr>
              <a:t>th1----</a:t>
            </a:r>
            <a:r>
              <a:rPr lang="en-US" altLang="zh-CN" sz="2400" b="1">
                <a:ea typeface="宋体" panose="02010600030101010101" pitchFamily="2" charset="-122"/>
                <a:sym typeface="Wingdings" panose="05000000000000000000" pitchFamily="2" charset="2"/>
              </a:rPr>
              <a:t>Image1</a:t>
            </a:r>
            <a:endParaRPr lang="zh-CN" altLang="en-US" sz="2400" b="1">
              <a:ea typeface="宋体" panose="02010600030101010101" pitchFamily="2" charset="-122"/>
            </a:endParaRPr>
          </a:p>
        </p:txBody>
      </p:sp>
      <p:sp>
        <p:nvSpPr>
          <p:cNvPr id="5" name="矩形 4"/>
          <p:cNvSpPr/>
          <p:nvPr/>
        </p:nvSpPr>
        <p:spPr>
          <a:xfrm>
            <a:off x="1952625" y="3000375"/>
            <a:ext cx="26352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zh-CN" sz="2400" b="1">
                <a:ea typeface="宋体" panose="02010600030101010101" pitchFamily="2" charset="-122"/>
              </a:rPr>
              <a:t>th2----</a:t>
            </a:r>
            <a:r>
              <a:rPr lang="en-US" altLang="zh-CN" sz="2400" b="1">
                <a:ea typeface="宋体" panose="02010600030101010101" pitchFamily="2" charset="-122"/>
                <a:sym typeface="Wingdings" panose="05000000000000000000" pitchFamily="2" charset="2"/>
              </a:rPr>
              <a:t>Image</a:t>
            </a:r>
            <a:r>
              <a:rPr lang="en-US" altLang="zh-CN" sz="2400" b="1">
                <a:ea typeface="宋体" panose="02010600030101010101" pitchFamily="2" charset="-122"/>
              </a:rPr>
              <a:t>2</a:t>
            </a:r>
            <a:endParaRPr lang="zh-CN" altLang="en-US" sz="2400" b="1">
              <a:ea typeface="宋体" panose="02010600030101010101" pitchFamily="2" charset="-122"/>
            </a:endParaRPr>
          </a:p>
        </p:txBody>
      </p:sp>
      <p:sp>
        <p:nvSpPr>
          <p:cNvPr id="7" name="右箭头 6"/>
          <p:cNvSpPr/>
          <p:nvPr/>
        </p:nvSpPr>
        <p:spPr>
          <a:xfrm>
            <a:off x="4587875" y="2500314"/>
            <a:ext cx="2293938" cy="714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zh-CN" b="1">
                <a:ea typeface="宋体" panose="02010600030101010101" pitchFamily="2" charset="-122"/>
              </a:rPr>
              <a:t>Scan Image2</a:t>
            </a:r>
            <a:endParaRPr lang="zh-CN" altLang="en-US" b="1">
              <a:ea typeface="宋体" panose="02010600030101010101" pitchFamily="2" charset="-122"/>
            </a:endParaRPr>
          </a:p>
        </p:txBody>
      </p:sp>
      <p:sp>
        <p:nvSpPr>
          <p:cNvPr id="8" name="矩形 7"/>
          <p:cNvSpPr/>
          <p:nvPr/>
        </p:nvSpPr>
        <p:spPr>
          <a:xfrm>
            <a:off x="6810375" y="2428875"/>
            <a:ext cx="114300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zh-CN" altLang="en-US" b="1">
                <a:ea typeface="宋体" panose="02010600030101010101" pitchFamily="2" charset="-122"/>
              </a:rPr>
              <a:t>非零轮廓线终点</a:t>
            </a:r>
          </a:p>
        </p:txBody>
      </p:sp>
      <p:sp>
        <p:nvSpPr>
          <p:cNvPr id="9" name="右箭头 8"/>
          <p:cNvSpPr/>
          <p:nvPr/>
        </p:nvSpPr>
        <p:spPr>
          <a:xfrm>
            <a:off x="7953376" y="2428875"/>
            <a:ext cx="1895475" cy="85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zh-CN" sz="1400" b="1">
                <a:ea typeface="宋体" panose="02010600030101010101" pitchFamily="2" charset="-122"/>
              </a:rPr>
              <a:t>Find edge point in Image1</a:t>
            </a:r>
            <a:endParaRPr lang="zh-CN" altLang="en-US" sz="1400" b="1">
              <a:ea typeface="宋体" panose="02010600030101010101" pitchFamily="2" charset="-122"/>
            </a:endParaRPr>
          </a:p>
        </p:txBody>
      </p:sp>
      <p:sp>
        <p:nvSpPr>
          <p:cNvPr id="10" name="矩形 9"/>
          <p:cNvSpPr/>
          <p:nvPr/>
        </p:nvSpPr>
        <p:spPr>
          <a:xfrm>
            <a:off x="6238875" y="3929063"/>
            <a:ext cx="2357438"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zh-CN" altLang="en-US" b="1">
                <a:ea typeface="宋体" panose="02010600030101010101" pitchFamily="2" charset="-122"/>
              </a:rPr>
              <a:t>补充到图像</a:t>
            </a:r>
            <a:r>
              <a:rPr lang="en-US" altLang="zh-CN" b="1">
                <a:ea typeface="宋体" panose="02010600030101010101" pitchFamily="2" charset="-122"/>
              </a:rPr>
              <a:t>2</a:t>
            </a:r>
            <a:r>
              <a:rPr lang="zh-CN" altLang="en-US" b="1">
                <a:ea typeface="宋体" panose="02010600030101010101" pitchFamily="2" charset="-122"/>
              </a:rPr>
              <a:t>中作为新的起点继续遍历</a:t>
            </a:r>
          </a:p>
        </p:txBody>
      </p:sp>
      <p:sp>
        <p:nvSpPr>
          <p:cNvPr id="12" name="右弧形箭头 11"/>
          <p:cNvSpPr/>
          <p:nvPr/>
        </p:nvSpPr>
        <p:spPr>
          <a:xfrm>
            <a:off x="9024938" y="3286125"/>
            <a:ext cx="500062" cy="1143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zh-CN" altLang="en-US">
              <a:ea typeface="宋体" panose="02010600030101010101" pitchFamily="2" charset="-122"/>
            </a:endParaRPr>
          </a:p>
        </p:txBody>
      </p:sp>
      <p:sp>
        <p:nvSpPr>
          <p:cNvPr id="13" name="右弧形箭头 12"/>
          <p:cNvSpPr/>
          <p:nvPr/>
        </p:nvSpPr>
        <p:spPr>
          <a:xfrm flipH="1" flipV="1">
            <a:off x="5381626" y="3214688"/>
            <a:ext cx="428625" cy="135731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zh-CN" altLang="en-US">
              <a:ea typeface="宋体" panose="02010600030101010101" pitchFamily="2" charset="-122"/>
            </a:endParaRPr>
          </a:p>
        </p:txBody>
      </p:sp>
      <p:sp>
        <p:nvSpPr>
          <p:cNvPr id="2" name="标题 1"/>
          <p:cNvSpPr>
            <a:spLocks noGrp="1"/>
          </p:cNvSpPr>
          <p:nvPr>
            <p:ph type="title"/>
          </p:nvPr>
        </p:nvSpPr>
        <p:spPr/>
        <p:txBody>
          <a:bodyPr/>
          <a:lstStyle/>
          <a:p>
            <a:r>
              <a:rPr lang="en-US" altLang="zh-CN" dirty="0"/>
              <a:t>Optimal Edge Detection: </a:t>
            </a:r>
            <a:r>
              <a:rPr lang="en-US" altLang="zh-CN" dirty="0" smtClean="0"/>
              <a:t>Canny</a:t>
            </a:r>
            <a:endParaRPr lang="zh-CN" alt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41</a:t>
            </a:fld>
            <a:endParaRPr lang="en-US" dirty="0"/>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noChangeArrowheads="1"/>
          </p:cNvSpPr>
          <p:nvPr>
            <p:ph type="title"/>
          </p:nvPr>
        </p:nvSpPr>
        <p:spPr/>
        <p:txBody>
          <a:bodyPr/>
          <a:lstStyle/>
          <a:p>
            <a:r>
              <a:rPr lang="en-US" altLang="zh-CN" smtClean="0">
                <a:ea typeface="宋体" panose="02010600030101010101" pitchFamily="2" charset="-122"/>
              </a:rPr>
              <a:t>Optimal Edge Detection: Canny</a:t>
            </a:r>
            <a:endParaRPr lang="zh-CN" altLang="en-US" smtClean="0">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42</a:t>
            </a:fld>
            <a:endParaRPr lang="en-US" dirty="0"/>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1" y="1221077"/>
            <a:ext cx="9026525"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5"/>
          <p:cNvSpPr>
            <a:spLocks noGrp="1" noChangeArrowheads="1"/>
          </p:cNvSpPr>
          <p:nvPr>
            <p:ph type="title"/>
          </p:nvPr>
        </p:nvSpPr>
        <p:spPr/>
        <p:txBody>
          <a:bodyPr/>
          <a:lstStyle/>
          <a:p>
            <a:pPr eaLnBrk="1" hangingPunct="1"/>
            <a:r>
              <a:rPr lang="en-US" altLang="zh-CN" smtClean="0">
                <a:ea typeface="宋体" panose="02010600030101010101" pitchFamily="2" charset="-122"/>
              </a:rPr>
              <a:t>Edge Link and Boundary Detection</a:t>
            </a:r>
          </a:p>
        </p:txBody>
      </p:sp>
      <p:sp>
        <p:nvSpPr>
          <p:cNvPr id="3" name="内容占位符 2"/>
          <p:cNvSpPr>
            <a:spLocks noGrp="1"/>
          </p:cNvSpPr>
          <p:nvPr>
            <p:ph idx="1"/>
          </p:nvPr>
        </p:nvSpPr>
        <p:spPr/>
        <p:txBody>
          <a:bodyPr/>
          <a:lstStyle/>
          <a:p>
            <a:pPr lvl="0" algn="just" fontAlgn="base">
              <a:lnSpc>
                <a:spcPct val="12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Edge detection algorithm are followed by linking procedures to assemble edge pixels into meaningful edges.</a:t>
            </a:r>
          </a:p>
          <a:p>
            <a:pPr lvl="0" fontAlgn="base">
              <a:lnSpc>
                <a:spcPct val="12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Basic approaches:</a:t>
            </a:r>
          </a:p>
          <a:p>
            <a:pPr marL="457200" lvl="1" indent="0" fontAlgn="base">
              <a:lnSpc>
                <a:spcPct val="12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Local processing</a:t>
            </a:r>
          </a:p>
          <a:p>
            <a:pPr marL="457200" lvl="1" indent="0" fontAlgn="base">
              <a:lnSpc>
                <a:spcPct val="120000"/>
              </a:lnSpc>
              <a:spcBef>
                <a:spcPct val="0"/>
              </a:spcBef>
              <a:spcAft>
                <a:spcPct val="0"/>
              </a:spcAft>
              <a:buClr>
                <a:schemeClr val="accent2"/>
              </a:buClr>
              <a:buFont typeface="Wingdings" panose="05000000000000000000" pitchFamily="2" charset="2"/>
              <a:buChar char="p"/>
            </a:pPr>
            <a:r>
              <a:rPr lang="en-US" altLang="zh-CN" dirty="0">
                <a:solidFill>
                  <a:prstClr val="black"/>
                </a:solidFill>
                <a:latin typeface="Arial" panose="020B0604020202020204" pitchFamily="34" charset="0"/>
                <a:ea typeface="宋体" panose="02010600030101010101" pitchFamily="2" charset="-122"/>
                <a:cs typeface="+mn-cs"/>
              </a:rPr>
              <a:t>Global processing via the Hough Transform</a:t>
            </a:r>
            <a:endParaRPr lang="zh-CN" altLang="en-US" dirty="0">
              <a:solidFill>
                <a:prstClr val="black"/>
              </a:solidFill>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43</a:t>
            </a:fld>
            <a:endParaRPr lang="en-US" dirty="0"/>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l="74139" t="4825" b="54347"/>
          <a:stretch>
            <a:fillRect/>
          </a:stretch>
        </p:blipFill>
        <p:spPr bwMode="auto">
          <a:xfrm>
            <a:off x="4934095" y="3758480"/>
            <a:ext cx="27686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4755" name="TextBox 1"/>
          <p:cNvSpPr txBox="1">
            <a:spLocks noChangeArrowheads="1"/>
          </p:cNvSpPr>
          <p:nvPr/>
        </p:nvSpPr>
        <p:spPr bwMode="auto">
          <a:xfrm>
            <a:off x="7785246" y="4914180"/>
            <a:ext cx="1851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ea typeface="宋体" panose="02010600030101010101" pitchFamily="2" charset="-122"/>
              </a:rPr>
              <a:t>Robert Operator</a:t>
            </a:r>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p:cNvSpPr txBox="1">
            <a:spLocks noChangeArrowheads="1"/>
          </p:cNvSpPr>
          <p:nvPr/>
        </p:nvSpPr>
        <p:spPr bwMode="auto">
          <a:xfrm>
            <a:off x="498764" y="1306259"/>
            <a:ext cx="11211791"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defRPr>
            </a:lvl1pPr>
            <a:lvl2pPr marL="285750" indent="-285750">
              <a:defRPr>
                <a:solidFill>
                  <a:schemeClr val="tx1"/>
                </a:solidFill>
                <a:latin typeface="Arial" panose="020B0604020202020204" pitchFamily="34" charset="0"/>
              </a:defRPr>
            </a:lvl2pPr>
            <a:lvl3pPr marL="742950" indent="-28575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a:buClr>
                <a:schemeClr val="accent2"/>
              </a:buClr>
              <a:buFont typeface="Wingdings" panose="05000000000000000000" pitchFamily="2" charset="2"/>
              <a:buChar char="p"/>
            </a:pPr>
            <a:r>
              <a:rPr lang="en-US" altLang="zh-CN" sz="2000" dirty="0">
                <a:ea typeface="宋体" panose="02010600030101010101" pitchFamily="2" charset="-122"/>
              </a:rPr>
              <a:t>Analyze the characteristics of pixels in a small neighborhood (e.g. 3X3, 5X5) about every edge pixels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ea typeface="宋体" panose="02010600030101010101" pitchFamily="2" charset="-122"/>
              </a:rPr>
              <a:t>in an image.</a:t>
            </a:r>
          </a:p>
          <a:p>
            <a:pPr algn="just">
              <a:buClr>
                <a:schemeClr val="accent2"/>
              </a:buClr>
              <a:buFont typeface="Wingdings" panose="05000000000000000000" pitchFamily="2" charset="2"/>
              <a:buChar char="p"/>
            </a:pPr>
            <a:r>
              <a:rPr lang="en-US" altLang="zh-CN" sz="2000" dirty="0">
                <a:ea typeface="宋体" panose="02010600030101010101" pitchFamily="2" charset="-122"/>
              </a:rPr>
              <a:t>All points that are similar according to a set of predefined criteria are linked, forming an edge of pixels that share those criteria.</a:t>
            </a:r>
          </a:p>
          <a:p>
            <a:pPr lvl="1" algn="just">
              <a:buClr>
                <a:schemeClr val="accent2"/>
              </a:buClr>
              <a:buFont typeface="Wingdings" panose="05000000000000000000" pitchFamily="2" charset="2"/>
              <a:buChar char="p"/>
            </a:pPr>
            <a:r>
              <a:rPr lang="en-US" altLang="zh-CN" sz="2000" dirty="0">
                <a:ea typeface="宋体" panose="02010600030101010101" pitchFamily="2" charset="-122"/>
              </a:rPr>
              <a:t>The strength of the response of the gradient operator</a:t>
            </a:r>
          </a:p>
          <a:p>
            <a:pPr lvl="2" algn="just">
              <a:buClr>
                <a:schemeClr val="accent2"/>
              </a:buClr>
              <a:buFont typeface="Wingdings" panose="05000000000000000000" pitchFamily="2" charset="2"/>
              <a:buChar char="p"/>
            </a:pPr>
            <a:r>
              <a:rPr lang="en-US" altLang="zh-CN" sz="2000" dirty="0">
                <a:ea typeface="宋体" panose="02010600030101010101" pitchFamily="2" charset="-122"/>
              </a:rPr>
              <a:t>An edge pixel with coordinates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ea typeface="宋体" panose="02010600030101010101" pitchFamily="2" charset="-122"/>
              </a:rPr>
              <a:t>in a predefined neighborhood of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ea typeface="宋体" panose="02010600030101010101" pitchFamily="2" charset="-122"/>
              </a:rPr>
              <a:t>is similar in magnitude to the pixel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 y</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ea typeface="宋体" panose="02010600030101010101" pitchFamily="2" charset="-122"/>
              </a:rPr>
              <a:t>if </a:t>
            </a:r>
          </a:p>
          <a:p>
            <a:pPr algn="just">
              <a:buClr>
                <a:schemeClr val="accent2"/>
              </a:buClr>
              <a:buFont typeface="Wingdings" panose="05000000000000000000" pitchFamily="2" charset="2"/>
              <a:buChar char="p"/>
            </a:pPr>
            <a:endParaRPr lang="en-US" altLang="zh-CN" sz="2000" dirty="0">
              <a:ea typeface="宋体" panose="02010600030101010101" pitchFamily="2" charset="-122"/>
            </a:endParaRPr>
          </a:p>
          <a:p>
            <a:pPr algn="just">
              <a:buClr>
                <a:schemeClr val="accent2"/>
              </a:buClr>
              <a:buFont typeface="Wingdings" panose="05000000000000000000" pitchFamily="2" charset="2"/>
              <a:buChar char="p"/>
            </a:pPr>
            <a:endParaRPr lang="en-US" altLang="zh-CN" sz="2000" dirty="0">
              <a:ea typeface="宋体" panose="02010600030101010101" pitchFamily="2" charset="-122"/>
            </a:endParaRPr>
          </a:p>
          <a:p>
            <a:pPr algn="just">
              <a:buClr>
                <a:schemeClr val="accent2"/>
              </a:buClr>
              <a:buFont typeface="Wingdings" panose="05000000000000000000" pitchFamily="2" charset="2"/>
              <a:buChar char="p"/>
            </a:pPr>
            <a:endParaRPr lang="en-US" altLang="zh-CN" sz="2000" dirty="0">
              <a:ea typeface="宋体" panose="02010600030101010101" pitchFamily="2" charset="-122"/>
            </a:endParaRPr>
          </a:p>
          <a:p>
            <a:pPr algn="just">
              <a:buClr>
                <a:schemeClr val="accent2"/>
              </a:buClr>
              <a:buFont typeface="Wingdings" panose="05000000000000000000" pitchFamily="2" charset="2"/>
              <a:buChar char="p"/>
            </a:pPr>
            <a:endParaRPr lang="en-US" altLang="zh-CN" sz="2000" dirty="0">
              <a:ea typeface="宋体" panose="02010600030101010101" pitchFamily="2" charset="-122"/>
            </a:endParaRPr>
          </a:p>
          <a:p>
            <a:pPr lvl="1" algn="just">
              <a:buClr>
                <a:schemeClr val="accent2"/>
              </a:buClr>
              <a:buFont typeface="Wingdings" panose="05000000000000000000" pitchFamily="2" charset="2"/>
              <a:buChar char="p"/>
            </a:pPr>
            <a:r>
              <a:rPr lang="en-US" altLang="zh-CN" sz="2000" dirty="0">
                <a:ea typeface="宋体" panose="02010600030101010101" pitchFamily="2" charset="-122"/>
              </a:rPr>
              <a:t>The direction of the gradient vector</a:t>
            </a:r>
          </a:p>
          <a:p>
            <a:pPr lvl="2" algn="just">
              <a:buClr>
                <a:schemeClr val="accent2"/>
              </a:buClr>
              <a:buFont typeface="Wingdings" panose="05000000000000000000" pitchFamily="2" charset="2"/>
              <a:buChar char="p"/>
            </a:pPr>
            <a:r>
              <a:rPr lang="en-US" altLang="zh-CN" sz="2000" dirty="0">
                <a:ea typeface="宋体" panose="02010600030101010101" pitchFamily="2" charset="-122"/>
              </a:rPr>
              <a:t>An edge pixel with coordinates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ea typeface="宋体" panose="02010600030101010101" pitchFamily="2" charset="-122"/>
              </a:rPr>
              <a:t>in a predefined neighborhood of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ea typeface="宋体" panose="02010600030101010101" pitchFamily="2" charset="-122"/>
              </a:rPr>
              <a:t>is similar in angle to the pixel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 y</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ea typeface="宋体" panose="02010600030101010101" pitchFamily="2" charset="-122"/>
              </a:rPr>
              <a:t> if </a:t>
            </a:r>
          </a:p>
          <a:p>
            <a:pPr lvl="1" algn="just">
              <a:buClr>
                <a:srgbClr val="FF0000"/>
              </a:buClr>
              <a:buFont typeface="Arial" panose="020B0604020202020204" pitchFamily="34" charset="0"/>
              <a:buChar char="•"/>
            </a:pPr>
            <a:endParaRPr lang="zh-CN" altLang="en-US" sz="2000" dirty="0">
              <a:ea typeface="宋体" panose="02010600030101010101" pitchFamily="2" charset="-122"/>
            </a:endParaRPr>
          </a:p>
        </p:txBody>
      </p:sp>
      <p:sp>
        <p:nvSpPr>
          <p:cNvPr id="75777" name="Rectangle 5"/>
          <p:cNvSpPr>
            <a:spLocks noGrp="1" noChangeArrowheads="1"/>
          </p:cNvSpPr>
          <p:nvPr>
            <p:ph type="title"/>
          </p:nvPr>
        </p:nvSpPr>
        <p:spPr/>
        <p:txBody>
          <a:bodyPr/>
          <a:lstStyle/>
          <a:p>
            <a:pPr eaLnBrk="1" hangingPunct="1"/>
            <a:r>
              <a:rPr lang="en-US" altLang="zh-CN" smtClean="0">
                <a:ea typeface="宋体" panose="02010600030101010101" pitchFamily="2" charset="-122"/>
              </a:rPr>
              <a:t>Local Processing</a:t>
            </a:r>
          </a:p>
        </p:txBody>
      </p:sp>
      <p:pic>
        <p:nvPicPr>
          <p:cNvPr id="75779" name="Picture 5"/>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1456"/>
          <a:stretch>
            <a:fillRect/>
          </a:stretch>
        </p:blipFill>
        <p:spPr>
          <a:xfrm>
            <a:off x="3588554" y="3744081"/>
            <a:ext cx="5043795" cy="685349"/>
          </a:xfrm>
        </p:spPr>
      </p:pic>
      <p:sp>
        <p:nvSpPr>
          <p:cNvPr id="2" name="灯片编号占位符 1"/>
          <p:cNvSpPr>
            <a:spLocks noGrp="1"/>
          </p:cNvSpPr>
          <p:nvPr>
            <p:ph type="sldNum" sz="quarter" idx="12"/>
          </p:nvPr>
        </p:nvSpPr>
        <p:spPr/>
        <p:txBody>
          <a:bodyPr/>
          <a:lstStyle/>
          <a:p>
            <a:fld id="{48F63A3B-78C7-47BE-AE5E-E10140E04643}" type="slidenum">
              <a:rPr lang="en-US" smtClean="0"/>
              <a:t>44</a:t>
            </a:fld>
            <a:endParaRPr lang="en-US" dirty="0"/>
          </a:p>
        </p:txBody>
      </p:sp>
      <p:pic>
        <p:nvPicPr>
          <p:cNvPr id="75780" name="Picture 5"/>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21082" t="77768" r="13406"/>
          <a:stretch>
            <a:fillRect/>
          </a:stretch>
        </p:blipFill>
        <p:spPr bwMode="auto">
          <a:xfrm>
            <a:off x="4568825" y="5835015"/>
            <a:ext cx="3776345" cy="52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Local Processing</a:t>
            </a:r>
          </a:p>
        </p:txBody>
      </p:sp>
      <p:sp>
        <p:nvSpPr>
          <p:cNvPr id="2" name="内容占位符 1"/>
          <p:cNvSpPr>
            <a:spLocks noGrp="1"/>
          </p:cNvSpPr>
          <p:nvPr>
            <p:ph idx="1"/>
          </p:nvPr>
        </p:nvSpPr>
        <p:spPr/>
        <p:txBody>
          <a:bodyPr/>
          <a:lstStyle/>
          <a:p>
            <a:pPr lvl="0" algn="just" fontAlgn="base">
              <a:lnSpc>
                <a:spcPct val="150000"/>
              </a:lnSpc>
              <a:spcBef>
                <a:spcPct val="0"/>
              </a:spcBef>
              <a:spcAft>
                <a:spcPct val="0"/>
              </a:spcAft>
              <a:buClr>
                <a:srgbClr val="FF0000"/>
              </a:buClr>
              <a:defRPr/>
            </a:pPr>
            <a:r>
              <a:rPr lang="en-US" altLang="zh-CN" sz="2800" dirty="0">
                <a:solidFill>
                  <a:prstClr val="black"/>
                </a:solidFill>
                <a:latin typeface="Arial" panose="020B0604020202020204" pitchFamily="34" charset="0"/>
                <a:ea typeface="宋体" panose="02010600030101010101" pitchFamily="2" charset="-122"/>
                <a:cs typeface="+mn-cs"/>
              </a:rPr>
              <a:t>Criteria</a:t>
            </a:r>
          </a:p>
          <a:p>
            <a:pPr marL="457200" lvl="0" indent="-457200" algn="just" fontAlgn="base">
              <a:lnSpc>
                <a:spcPct val="150000"/>
              </a:lnSpc>
              <a:spcBef>
                <a:spcPct val="0"/>
              </a:spcBef>
              <a:spcAft>
                <a:spcPct val="0"/>
              </a:spcAft>
              <a:buClr>
                <a:schemeClr val="accent2"/>
              </a:buClr>
              <a:buFont typeface="Wingdings" panose="05000000000000000000" pitchFamily="2" charset="2"/>
              <a:buChar char="p"/>
              <a:defRPr/>
            </a:pPr>
            <a:r>
              <a:rPr lang="en-US" altLang="zh-CN" dirty="0" smtClean="0">
                <a:solidFill>
                  <a:prstClr val="black"/>
                </a:solidFill>
                <a:latin typeface="Arial" panose="020B0604020202020204" pitchFamily="34" charset="0"/>
                <a:ea typeface="宋体" panose="02010600030101010101" pitchFamily="2" charset="-122"/>
                <a:cs typeface="+mn-cs"/>
              </a:rPr>
              <a:t>A point in the predefined neighborhood of </a:t>
            </a:r>
            <a:r>
              <a:rPr lang="en-US" altLang="zh-CN"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smtClean="0">
                <a:solidFill>
                  <a:prstClr val="black"/>
                </a:solidFill>
                <a:latin typeface="Arial" panose="020B0604020202020204" pitchFamily="34" charset="0"/>
                <a:ea typeface="宋体" panose="02010600030101010101" pitchFamily="2" charset="-122"/>
                <a:cs typeface="+mn-cs"/>
              </a:rPr>
              <a:t>is linked to the pixel at </a:t>
            </a:r>
            <a:r>
              <a:rPr lang="en-US" altLang="zh-CN"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smtClean="0">
                <a:solidFill>
                  <a:prstClr val="black"/>
                </a:solidFill>
                <a:latin typeface="Arial" panose="020B0604020202020204" pitchFamily="34" charset="0"/>
                <a:ea typeface="宋体" panose="02010600030101010101" pitchFamily="2" charset="-122"/>
                <a:cs typeface="+mn-cs"/>
              </a:rPr>
              <a:t>if both </a:t>
            </a:r>
            <a:r>
              <a:rPr lang="en-US" altLang="zh-CN" dirty="0" smtClean="0">
                <a:solidFill>
                  <a:srgbClr val="FF0000"/>
                </a:solidFill>
                <a:latin typeface="Arial" panose="020B0604020202020204" pitchFamily="34" charset="0"/>
                <a:ea typeface="宋体" panose="02010600030101010101" pitchFamily="2" charset="-122"/>
                <a:cs typeface="+mn-cs"/>
              </a:rPr>
              <a:t>magnitude</a:t>
            </a:r>
            <a:r>
              <a:rPr lang="en-US" altLang="zh-CN" dirty="0" smtClean="0">
                <a:solidFill>
                  <a:prstClr val="black"/>
                </a:solidFill>
                <a:latin typeface="Arial" panose="020B0604020202020204" pitchFamily="34" charset="0"/>
                <a:ea typeface="宋体" panose="02010600030101010101" pitchFamily="2" charset="-122"/>
                <a:cs typeface="+mn-cs"/>
              </a:rPr>
              <a:t> and </a:t>
            </a:r>
            <a:r>
              <a:rPr lang="en-US" altLang="zh-CN" dirty="0" smtClean="0">
                <a:solidFill>
                  <a:srgbClr val="FF0000"/>
                </a:solidFill>
                <a:latin typeface="Arial" panose="020B0604020202020204" pitchFamily="34" charset="0"/>
                <a:ea typeface="宋体" panose="02010600030101010101" pitchFamily="2" charset="-122"/>
                <a:cs typeface="+mn-cs"/>
              </a:rPr>
              <a:t>direction criteria </a:t>
            </a:r>
            <a:r>
              <a:rPr lang="en-US" altLang="zh-CN" dirty="0" smtClean="0">
                <a:solidFill>
                  <a:prstClr val="black"/>
                </a:solidFill>
                <a:latin typeface="Arial" panose="020B0604020202020204" pitchFamily="34" charset="0"/>
                <a:ea typeface="宋体" panose="02010600030101010101" pitchFamily="2" charset="-122"/>
                <a:cs typeface="+mn-cs"/>
              </a:rPr>
              <a:t>are satisfied.</a:t>
            </a:r>
          </a:p>
          <a:p>
            <a:pPr marL="457200" lvl="0" indent="-457200" algn="just" fontAlgn="base">
              <a:lnSpc>
                <a:spcPct val="150000"/>
              </a:lnSpc>
              <a:spcBef>
                <a:spcPct val="0"/>
              </a:spcBef>
              <a:spcAft>
                <a:spcPct val="0"/>
              </a:spcAft>
              <a:buClr>
                <a:schemeClr val="accent2"/>
              </a:buClr>
              <a:buFont typeface="Wingdings" panose="05000000000000000000" pitchFamily="2" charset="2"/>
              <a:buChar char="p"/>
              <a:defRPr/>
            </a:pPr>
            <a:r>
              <a:rPr lang="en-US" altLang="zh-CN" dirty="0" smtClean="0">
                <a:solidFill>
                  <a:prstClr val="black"/>
                </a:solidFill>
                <a:latin typeface="Arial" panose="020B0604020202020204" pitchFamily="34" charset="0"/>
                <a:ea typeface="宋体" panose="02010600030101010101" pitchFamily="2" charset="-122"/>
                <a:cs typeface="+mn-cs"/>
              </a:rPr>
              <a:t>The </a:t>
            </a:r>
            <a:r>
              <a:rPr lang="en-US" altLang="zh-CN" dirty="0">
                <a:solidFill>
                  <a:prstClr val="black"/>
                </a:solidFill>
                <a:latin typeface="Arial" panose="020B0604020202020204" pitchFamily="34" charset="0"/>
                <a:ea typeface="宋体" panose="02010600030101010101" pitchFamily="2" charset="-122"/>
                <a:cs typeface="+mn-cs"/>
              </a:rPr>
              <a:t>process is repeated at every location in the image.</a:t>
            </a:r>
          </a:p>
          <a:p>
            <a:pPr marL="457200" lvl="0" indent="-457200" algn="just" fontAlgn="base">
              <a:lnSpc>
                <a:spcPct val="150000"/>
              </a:lnSpc>
              <a:spcBef>
                <a:spcPct val="0"/>
              </a:spcBef>
              <a:spcAft>
                <a:spcPct val="0"/>
              </a:spcAft>
              <a:buClr>
                <a:schemeClr val="accent2"/>
              </a:buClr>
              <a:buFont typeface="Wingdings" panose="05000000000000000000" pitchFamily="2" charset="2"/>
              <a:buChar char="p"/>
              <a:defRPr/>
            </a:pPr>
            <a:r>
              <a:rPr lang="en-US" altLang="zh-CN" dirty="0">
                <a:solidFill>
                  <a:prstClr val="black"/>
                </a:solidFill>
                <a:latin typeface="Arial" panose="020B0604020202020204" pitchFamily="34" charset="0"/>
                <a:ea typeface="宋体" panose="02010600030101010101" pitchFamily="2" charset="-122"/>
                <a:cs typeface="+mn-cs"/>
              </a:rPr>
              <a:t>A record must be kept.</a:t>
            </a:r>
          </a:p>
          <a:p>
            <a:pPr marL="457200" lvl="0" indent="-457200" algn="just" fontAlgn="base">
              <a:lnSpc>
                <a:spcPct val="150000"/>
              </a:lnSpc>
              <a:spcBef>
                <a:spcPct val="0"/>
              </a:spcBef>
              <a:spcAft>
                <a:spcPct val="0"/>
              </a:spcAft>
              <a:buClr>
                <a:schemeClr val="accent2"/>
              </a:buClr>
              <a:buFont typeface="Wingdings" panose="05000000000000000000" pitchFamily="2" charset="2"/>
              <a:buChar char="p"/>
              <a:defRPr/>
            </a:pPr>
            <a:r>
              <a:rPr lang="en-US" altLang="zh-CN" dirty="0">
                <a:solidFill>
                  <a:prstClr val="black"/>
                </a:solidFill>
                <a:latin typeface="Arial" panose="020B0604020202020204" pitchFamily="34" charset="0"/>
                <a:ea typeface="宋体" panose="02010600030101010101" pitchFamily="2" charset="-122"/>
                <a:cs typeface="+mn-cs"/>
              </a:rPr>
              <a:t>Simply by assigning a different gray level to each set of linked edge pixels</a:t>
            </a:r>
            <a:r>
              <a:rPr lang="en-US" altLang="zh-CN" dirty="0" smtClean="0">
                <a:solidFill>
                  <a:prstClr val="black"/>
                </a:solidFill>
                <a:latin typeface="Arial" panose="020B0604020202020204" pitchFamily="34" charset="0"/>
                <a:ea typeface="宋体" panose="02010600030101010101" pitchFamily="2" charset="-122"/>
                <a:cs typeface="+mn-cs"/>
              </a:rPr>
              <a:t>.</a:t>
            </a:r>
            <a:endParaRPr lang="zh-CN" altLang="en-US" dirty="0">
              <a:solidFill>
                <a:prstClr val="black"/>
              </a:solidFill>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fld id="{48F63A3B-78C7-47BE-AE5E-E10140E04643}" type="slidenum">
              <a:rPr lang="en-US" smtClean="0"/>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Local Processing</a:t>
            </a:r>
          </a:p>
        </p:txBody>
      </p:sp>
      <p:sp>
        <p:nvSpPr>
          <p:cNvPr id="3" name="灯片编号占位符 2"/>
          <p:cNvSpPr>
            <a:spLocks noGrp="1"/>
          </p:cNvSpPr>
          <p:nvPr>
            <p:ph type="sldNum" sz="quarter" idx="12"/>
          </p:nvPr>
        </p:nvSpPr>
        <p:spPr/>
        <p:txBody>
          <a:bodyPr/>
          <a:lstStyle/>
          <a:p>
            <a:fld id="{48F63A3B-78C7-47BE-AE5E-E10140E04643}" type="slidenum">
              <a:rPr lang="en-US" smtClean="0"/>
              <a:t>46</a:t>
            </a:fld>
            <a:endParaRPr lang="en-US" dirty="0"/>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126" y="1402896"/>
            <a:ext cx="5005387"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p:cNvSpPr txBox="1">
            <a:spLocks noChangeArrowheads="1"/>
          </p:cNvSpPr>
          <p:nvPr/>
        </p:nvSpPr>
        <p:spPr bwMode="auto">
          <a:xfrm>
            <a:off x="440604" y="1584325"/>
            <a:ext cx="56336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266700" indent="-2667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buClr>
                <a:schemeClr val="accent2"/>
              </a:buClr>
              <a:buFont typeface="Wingdings" panose="05000000000000000000" pitchFamily="2" charset="2"/>
              <a:buChar char="v"/>
            </a:pPr>
            <a:r>
              <a:rPr lang="en-US" altLang="zh-CN" sz="2400" dirty="0" smtClean="0">
                <a:solidFill>
                  <a:srgbClr val="000000"/>
                </a:solidFill>
                <a:ea typeface="宋体" panose="02010600030101010101" pitchFamily="2" charset="-122"/>
              </a:rPr>
              <a:t>Use vertical and horizontal Sobel operators.</a:t>
            </a:r>
          </a:p>
          <a:p>
            <a:pPr>
              <a:buClr>
                <a:schemeClr val="accent2"/>
              </a:buClr>
              <a:buFont typeface="Wingdings" panose="05000000000000000000" pitchFamily="2" charset="2"/>
              <a:buChar char="v"/>
            </a:pPr>
            <a:endParaRPr lang="en-US" altLang="zh-CN" sz="2400" dirty="0" smtClean="0">
              <a:solidFill>
                <a:srgbClr val="000000"/>
              </a:solidFill>
              <a:ea typeface="宋体" panose="02010600030101010101" pitchFamily="2" charset="-122"/>
            </a:endParaRPr>
          </a:p>
          <a:p>
            <a:pPr>
              <a:buClr>
                <a:schemeClr val="accent2"/>
              </a:buClr>
              <a:buFont typeface="Wingdings" panose="05000000000000000000" pitchFamily="2" charset="2"/>
              <a:buChar char="v"/>
            </a:pPr>
            <a:r>
              <a:rPr lang="en-US" altLang="zh-CN" sz="2400" dirty="0" smtClean="0">
                <a:solidFill>
                  <a:srgbClr val="000000"/>
                </a:solidFill>
                <a:ea typeface="宋体" panose="02010600030101010101" pitchFamily="2" charset="-122"/>
              </a:rPr>
              <a:t>Link conditions: gradient value &gt; 25; gradient direction difference &lt; 15.</a:t>
            </a:r>
          </a:p>
          <a:p>
            <a:pPr>
              <a:buClr>
                <a:schemeClr val="accent2"/>
              </a:buClr>
              <a:buFont typeface="Wingdings" panose="05000000000000000000" pitchFamily="2" charset="2"/>
              <a:buChar char="v"/>
            </a:pPr>
            <a:endParaRPr lang="en-US" altLang="zh-CN" sz="2400" dirty="0" smtClean="0">
              <a:solidFill>
                <a:srgbClr val="000000"/>
              </a:solidFill>
              <a:ea typeface="宋体" panose="02010600030101010101" pitchFamily="2" charset="-122"/>
            </a:endParaRPr>
          </a:p>
          <a:p>
            <a:pPr>
              <a:buClr>
                <a:schemeClr val="accent2"/>
              </a:buClr>
              <a:buFont typeface="Wingdings" panose="05000000000000000000" pitchFamily="2" charset="2"/>
              <a:buChar char="v"/>
            </a:pPr>
            <a:r>
              <a:rPr lang="en-US" altLang="zh-CN" sz="2400" dirty="0" smtClean="0">
                <a:solidFill>
                  <a:srgbClr val="000000"/>
                </a:solidFill>
                <a:ea typeface="宋体" panose="02010600030101010101" pitchFamily="2" charset="-122"/>
              </a:rPr>
              <a:t>Eliminates isolated short segments, link little breaks.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4"/>
          <p:cNvSpPr>
            <a:spLocks noGrp="1" noChangeArrowheads="1"/>
          </p:cNvSpPr>
          <p:nvPr>
            <p:ph type="title"/>
          </p:nvPr>
        </p:nvSpPr>
        <p:spPr/>
        <p:txBody>
          <a:bodyPr/>
          <a:lstStyle/>
          <a:p>
            <a:pPr eaLnBrk="1" hangingPunct="1"/>
            <a:r>
              <a:rPr lang="en-US" altLang="zh-CN" smtClean="0">
                <a:ea typeface="宋体" panose="02010600030101010101" pitchFamily="2" charset="-122"/>
              </a:rPr>
              <a:t>Global Processing</a:t>
            </a:r>
          </a:p>
        </p:txBody>
      </p:sp>
      <p:sp>
        <p:nvSpPr>
          <p:cNvPr id="3" name="灯片编号占位符 2"/>
          <p:cNvSpPr>
            <a:spLocks noGrp="1"/>
          </p:cNvSpPr>
          <p:nvPr>
            <p:ph type="sldNum" sz="quarter" idx="12"/>
          </p:nvPr>
        </p:nvSpPr>
        <p:spPr/>
        <p:txBody>
          <a:bodyPr/>
          <a:lstStyle/>
          <a:p>
            <a:fld id="{48F63A3B-78C7-47BE-AE5E-E10140E04643}" type="slidenum">
              <a:rPr lang="en-US" smtClean="0"/>
              <a:t>47</a:t>
            </a:fld>
            <a:endParaRPr lang="en-US" dirty="0"/>
          </a:p>
        </p:txBody>
      </p:sp>
      <p:sp>
        <p:nvSpPr>
          <p:cNvPr id="6" name="Rectangle 3"/>
          <p:cNvSpPr txBox="1">
            <a:spLocks noChangeArrowheads="1"/>
          </p:cNvSpPr>
          <p:nvPr/>
        </p:nvSpPr>
        <p:spPr bwMode="auto">
          <a:xfrm>
            <a:off x="457199" y="1304925"/>
            <a:ext cx="11232573"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827405" indent="-285750" algn="l" rtl="0" eaLnBrk="0" fontAlgn="base" hangingPunct="0">
              <a:spcBef>
                <a:spcPct val="20000"/>
              </a:spcBef>
              <a:spcAft>
                <a:spcPct val="0"/>
              </a:spcAft>
              <a:buChar char="–"/>
              <a:defRPr sz="2800">
                <a:solidFill>
                  <a:schemeClr val="tx1"/>
                </a:solidFill>
                <a:latin typeface="+mn-lt"/>
              </a:defRPr>
            </a:lvl2pPr>
            <a:lvl3pPr marL="1235075" indent="-228600" algn="l" rtl="0" eaLnBrk="0" fontAlgn="base" hangingPunct="0">
              <a:spcBef>
                <a:spcPct val="20000"/>
              </a:spcBef>
              <a:spcAft>
                <a:spcPct val="0"/>
              </a:spcAft>
              <a:buChar char="•"/>
              <a:defRPr sz="2400">
                <a:solidFill>
                  <a:schemeClr val="tx1"/>
                </a:solidFill>
                <a:latin typeface="+mn-lt"/>
              </a:defRPr>
            </a:lvl3pPr>
            <a:lvl4pPr marL="164338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65125" indent="-365125" eaLnBrk="1" hangingPunct="1">
              <a:buClr>
                <a:srgbClr val="FF0000"/>
              </a:buClr>
            </a:pPr>
            <a:r>
              <a:rPr lang="en-US" altLang="zh-CN" sz="2800" b="1" kern="0" dirty="0" smtClean="0">
                <a:latin typeface="微软雅黑" panose="020B0503020204020204" pitchFamily="34" charset="-122"/>
                <a:ea typeface="微软雅黑" panose="020B0503020204020204" pitchFamily="34" charset="-122"/>
              </a:rPr>
              <a:t>Global Processing</a:t>
            </a:r>
          </a:p>
          <a:p>
            <a:pPr marL="365125" indent="-365125" eaLnBrk="1" hangingPunct="1">
              <a:lnSpc>
                <a:spcPct val="120000"/>
              </a:lnSpc>
              <a:buClr>
                <a:schemeClr val="accent2"/>
              </a:buClr>
              <a:buFont typeface="Wingdings" panose="05000000000000000000" pitchFamily="2" charset="2"/>
              <a:buChar char="v"/>
            </a:pPr>
            <a:r>
              <a:rPr lang="en-US" altLang="zh-CN" sz="2400" kern="0" dirty="0" smtClean="0">
                <a:latin typeface="微软雅黑" panose="020B0503020204020204" pitchFamily="34" charset="-122"/>
                <a:ea typeface="微软雅黑" panose="020B0503020204020204" pitchFamily="34" charset="-122"/>
              </a:rPr>
              <a:t>Find lines, curves, or parts of lines or curves in an input image. </a:t>
            </a:r>
          </a:p>
          <a:p>
            <a:pPr marL="365125" indent="-365125" eaLnBrk="1" hangingPunct="1">
              <a:lnSpc>
                <a:spcPct val="120000"/>
              </a:lnSpc>
              <a:buClr>
                <a:schemeClr val="accent2"/>
              </a:buClr>
              <a:buFont typeface="Wingdings" panose="05000000000000000000" pitchFamily="2" charset="2"/>
              <a:buChar char="v"/>
            </a:pPr>
            <a:r>
              <a:rPr lang="en-US" altLang="zh-CN" sz="2400" kern="0" dirty="0" smtClean="0">
                <a:latin typeface="微软雅黑" panose="020B0503020204020204" pitchFamily="34" charset="-122"/>
                <a:ea typeface="微软雅黑" panose="020B0503020204020204" pitchFamily="34" charset="-122"/>
              </a:rPr>
              <a:t>Such an image might be the output of a edge detector discussed in the previous lectures.</a:t>
            </a:r>
          </a:p>
          <a:p>
            <a:pPr marL="365125" indent="-365125" eaLnBrk="1" hangingPunct="1">
              <a:lnSpc>
                <a:spcPct val="120000"/>
              </a:lnSpc>
              <a:buClr>
                <a:schemeClr val="accent2"/>
              </a:buClr>
              <a:buFont typeface="Wingdings" panose="05000000000000000000" pitchFamily="2" charset="2"/>
              <a:buChar char="v"/>
            </a:pPr>
            <a:r>
              <a:rPr lang="en-US" altLang="zh-CN" sz="2400" kern="0" dirty="0" smtClean="0">
                <a:latin typeface="微软雅黑" panose="020B0503020204020204" pitchFamily="34" charset="-122"/>
                <a:ea typeface="微软雅黑" panose="020B0503020204020204" pitchFamily="34" charset="-122"/>
              </a:rPr>
              <a:t>Model fitting – Given a group points, find the curve or line that explains the data points best.</a:t>
            </a:r>
          </a:p>
          <a:p>
            <a:pPr marL="365125" indent="-365125" eaLnBrk="1" hangingPunct="1">
              <a:lnSpc>
                <a:spcPct val="120000"/>
              </a:lnSpc>
              <a:buClr>
                <a:schemeClr val="accent2"/>
              </a:buClr>
              <a:buFont typeface="Wingdings" panose="05000000000000000000" pitchFamily="2" charset="2"/>
              <a:buChar char="v"/>
            </a:pPr>
            <a:r>
              <a:rPr lang="en-US" altLang="zh-CN" sz="2400" kern="0" dirty="0" smtClean="0">
                <a:latin typeface="微软雅黑" panose="020B0503020204020204" pitchFamily="34" charset="-122"/>
                <a:ea typeface="微软雅黑" panose="020B0503020204020204" pitchFamily="34" charset="-122"/>
              </a:rPr>
              <a:t>For example: </a:t>
            </a:r>
            <a:r>
              <a:rPr lang="en-US" altLang="zh-CN" sz="2400" kern="0" dirty="0" smtClean="0">
                <a:solidFill>
                  <a:srgbClr val="FF0000"/>
                </a:solidFill>
                <a:latin typeface="微软雅黑" panose="020B0503020204020204" pitchFamily="34" charset="-122"/>
                <a:ea typeface="微软雅黑" panose="020B0503020204020204" pitchFamily="34" charset="-122"/>
              </a:rPr>
              <a:t>Line.</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t="22733"/>
          <a:stretch>
            <a:fillRect/>
          </a:stretch>
        </p:blipFill>
        <p:spPr bwMode="auto">
          <a:xfrm>
            <a:off x="3769736" y="5272232"/>
            <a:ext cx="40386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ChangeArrowheads="1"/>
          </p:cNvSpPr>
          <p:nvPr/>
        </p:nvSpPr>
        <p:spPr bwMode="auto">
          <a:xfrm>
            <a:off x="1730376" y="1381125"/>
            <a:ext cx="858837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27405"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pPr>
            <a:endParaRPr lang="en-US" altLang="zh-CN" sz="2800" dirty="0">
              <a:solidFill>
                <a:srgbClr val="FF0000"/>
              </a:solidFill>
              <a:ea typeface="宋体" panose="02010600030101010101" pitchFamily="2" charset="-122"/>
            </a:endParaRPr>
          </a:p>
        </p:txBody>
      </p:sp>
      <p:sp>
        <p:nvSpPr>
          <p:cNvPr id="2" name="标题 1"/>
          <p:cNvSpPr>
            <a:spLocks noGrp="1"/>
          </p:cNvSpPr>
          <p:nvPr>
            <p:ph type="title"/>
          </p:nvPr>
        </p:nvSpPr>
        <p:spPr/>
        <p:txBody>
          <a:bodyPr/>
          <a:lstStyle/>
          <a:p>
            <a:r>
              <a:rPr lang="en-US" altLang="zh-CN" dirty="0"/>
              <a:t>Global </a:t>
            </a:r>
            <a:r>
              <a:rPr lang="en-US" altLang="zh-CN" dirty="0" smtClean="0"/>
              <a:t>Processing</a:t>
            </a:r>
            <a:endParaRPr lang="zh-CN" altLang="en-US" dirty="0"/>
          </a:p>
        </p:txBody>
      </p:sp>
      <p:sp>
        <p:nvSpPr>
          <p:cNvPr id="3" name="内容占位符 2"/>
          <p:cNvSpPr>
            <a:spLocks noGrp="1"/>
          </p:cNvSpPr>
          <p:nvPr>
            <p:ph idx="1"/>
          </p:nvPr>
        </p:nvSpPr>
        <p:spPr>
          <a:xfrm>
            <a:off x="550006" y="1236344"/>
            <a:ext cx="11235593" cy="5393056"/>
          </a:xfrm>
        </p:spPr>
        <p:txBody>
          <a:bodyPr/>
          <a:lstStyle/>
          <a:p>
            <a:pPr lvl="0" fontAlgn="base">
              <a:lnSpc>
                <a:spcPct val="100000"/>
              </a:lnSpc>
              <a:spcBef>
                <a:spcPct val="20000"/>
              </a:spcBef>
              <a:spcAft>
                <a:spcPct val="0"/>
              </a:spcAft>
              <a:buClrTx/>
            </a:pPr>
            <a:r>
              <a:rPr lang="en-US" altLang="zh-CN" sz="3200" dirty="0">
                <a:solidFill>
                  <a:prstClr val="black"/>
                </a:solidFill>
                <a:latin typeface="Arial" panose="020B0604020202020204" pitchFamily="34" charset="0"/>
                <a:ea typeface="宋体" panose="02010600030101010101" pitchFamily="2" charset="-122"/>
                <a:cs typeface="+mn-cs"/>
              </a:rPr>
              <a:t>Solution:</a:t>
            </a:r>
          </a:p>
          <a:p>
            <a:pPr marL="457200" lvl="1" indent="0" fontAlgn="base">
              <a:lnSpc>
                <a:spcPct val="100000"/>
              </a:lnSpc>
              <a:spcBef>
                <a:spcPct val="20000"/>
              </a:spcBef>
              <a:spcAft>
                <a:spcPct val="0"/>
              </a:spcAft>
              <a:buClrTx/>
              <a:buFontTx/>
              <a:buChar char="–"/>
            </a:pPr>
            <a:r>
              <a:rPr lang="en-US" altLang="zh-CN" sz="2800" dirty="0">
                <a:solidFill>
                  <a:prstClr val="black"/>
                </a:solidFill>
                <a:latin typeface="Arial" panose="020B0604020202020204" pitchFamily="34" charset="0"/>
                <a:ea typeface="宋体" panose="02010600030101010101" pitchFamily="2" charset="-122"/>
                <a:cs typeface="+mn-cs"/>
              </a:rPr>
              <a:t>Find all lines determined by every pair of points</a:t>
            </a:r>
          </a:p>
          <a:p>
            <a:pPr marL="457200" lvl="1" indent="0" fontAlgn="base">
              <a:lnSpc>
                <a:spcPct val="100000"/>
              </a:lnSpc>
              <a:spcBef>
                <a:spcPct val="20000"/>
              </a:spcBef>
              <a:spcAft>
                <a:spcPct val="0"/>
              </a:spcAft>
              <a:buClrTx/>
              <a:buFontTx/>
              <a:buChar char="–"/>
            </a:pPr>
            <a:r>
              <a:rPr lang="en-US" altLang="zh-CN" sz="2800" dirty="0">
                <a:solidFill>
                  <a:prstClr val="black"/>
                </a:solidFill>
                <a:latin typeface="Arial" panose="020B0604020202020204" pitchFamily="34" charset="0"/>
                <a:ea typeface="宋体" panose="02010600030101010101" pitchFamily="2" charset="-122"/>
                <a:cs typeface="+mn-cs"/>
              </a:rPr>
              <a:t>Find all subsets of points close to particular lines</a:t>
            </a:r>
          </a:p>
          <a:p>
            <a:pPr marL="457200" lvl="1" indent="0" fontAlgn="base">
              <a:lnSpc>
                <a:spcPct val="100000"/>
              </a:lnSpc>
              <a:spcBef>
                <a:spcPct val="20000"/>
              </a:spcBef>
              <a:spcAft>
                <a:spcPct val="0"/>
              </a:spcAft>
              <a:buClrTx/>
              <a:buFontTx/>
              <a:buChar char="–"/>
            </a:pPr>
            <a:endParaRPr lang="en-US" altLang="zh-CN" sz="2800" dirty="0">
              <a:solidFill>
                <a:prstClr val="black"/>
              </a:solidFill>
              <a:latin typeface="Arial" panose="020B0604020202020204" pitchFamily="34" charset="0"/>
              <a:ea typeface="宋体" panose="02010600030101010101" pitchFamily="2" charset="-122"/>
              <a:cs typeface="+mn-cs"/>
            </a:endParaRPr>
          </a:p>
          <a:p>
            <a:pPr marL="457200" lvl="1" indent="0" fontAlgn="base">
              <a:lnSpc>
                <a:spcPct val="100000"/>
              </a:lnSpc>
              <a:spcBef>
                <a:spcPct val="20000"/>
              </a:spcBef>
              <a:spcAft>
                <a:spcPct val="0"/>
              </a:spcAft>
              <a:buClrTx/>
              <a:buFontTx/>
              <a:buChar char="–"/>
            </a:pPr>
            <a:r>
              <a:rPr lang="en-US" altLang="zh-CN" sz="2800" dirty="0">
                <a:solidFill>
                  <a:prstClr val="black"/>
                </a:solidFill>
                <a:latin typeface="Arial" panose="020B0604020202020204" pitchFamily="34" charset="0"/>
                <a:ea typeface="宋体" panose="02010600030101010101" pitchFamily="2" charset="-122"/>
                <a:cs typeface="+mn-cs"/>
              </a:rPr>
              <a:t>Involves: 	</a:t>
            </a:r>
            <a:r>
              <a:rPr lang="en-US" altLang="zh-CN" sz="2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-1)/2 ~ </a:t>
            </a:r>
            <a:r>
              <a:rPr lang="en-US" altLang="zh-CN" sz="2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800" baseline="30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prstClr val="black"/>
                </a:solidFill>
                <a:latin typeface="Arial" panose="020B0604020202020204" pitchFamily="34" charset="0"/>
                <a:ea typeface="宋体" panose="02010600030101010101" pitchFamily="2" charset="-122"/>
                <a:cs typeface="+mn-cs"/>
              </a:rPr>
              <a:t>lines</a:t>
            </a:r>
          </a:p>
          <a:p>
            <a:pPr marL="457200" lvl="1" indent="0" fontAlgn="base">
              <a:lnSpc>
                <a:spcPct val="100000"/>
              </a:lnSpc>
              <a:spcBef>
                <a:spcPct val="20000"/>
              </a:spcBef>
              <a:spcAft>
                <a:spcPct val="0"/>
              </a:spcAft>
              <a:buClrTx/>
              <a:buNone/>
            </a:pPr>
            <a:r>
              <a:rPr lang="en-US" altLang="zh-CN" sz="2800" dirty="0">
                <a:solidFill>
                  <a:prstClr val="black"/>
                </a:solidFill>
                <a:latin typeface="Arial" panose="020B0604020202020204" pitchFamily="34" charset="0"/>
                <a:ea typeface="宋体" panose="02010600030101010101" pitchFamily="2" charset="-122"/>
                <a:cs typeface="+mn-cs"/>
              </a:rPr>
              <a:t>				</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-1))/2 ~ </a:t>
            </a:r>
            <a:r>
              <a:rPr lang="en-US" altLang="zh-CN" sz="2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800" baseline="30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prstClr val="black"/>
                </a:solidFill>
                <a:latin typeface="Arial" panose="020B0604020202020204" pitchFamily="34" charset="0"/>
                <a:ea typeface="宋体" panose="02010600030101010101" pitchFamily="2" charset="-122"/>
                <a:cs typeface="+mn-cs"/>
              </a:rPr>
              <a:t>computations</a:t>
            </a:r>
          </a:p>
          <a:p>
            <a:pPr marL="457200" lvl="1" indent="0" fontAlgn="base">
              <a:lnSpc>
                <a:spcPct val="100000"/>
              </a:lnSpc>
              <a:spcBef>
                <a:spcPct val="20000"/>
              </a:spcBef>
              <a:spcAft>
                <a:spcPct val="0"/>
              </a:spcAft>
              <a:buClrTx/>
              <a:buNone/>
            </a:pPr>
            <a:r>
              <a:rPr lang="en-US" altLang="zh-CN" sz="2800" dirty="0">
                <a:solidFill>
                  <a:prstClr val="black"/>
                </a:solidFill>
                <a:latin typeface="Arial" panose="020B0604020202020204" pitchFamily="34" charset="0"/>
                <a:ea typeface="宋体" panose="02010600030101010101" pitchFamily="2" charset="-122"/>
                <a:cs typeface="+mn-cs"/>
              </a:rPr>
              <a:t>			for comparing every point to all lines.</a:t>
            </a:r>
          </a:p>
          <a:p>
            <a:pPr marL="457200" lvl="1" indent="0" fontAlgn="base">
              <a:lnSpc>
                <a:spcPct val="100000"/>
              </a:lnSpc>
              <a:spcBef>
                <a:spcPct val="20000"/>
              </a:spcBef>
              <a:spcAft>
                <a:spcPct val="0"/>
              </a:spcAft>
              <a:buClrTx/>
              <a:buNone/>
            </a:pPr>
            <a:endParaRPr lang="en-US" altLang="zh-CN" sz="2800" dirty="0">
              <a:solidFill>
                <a:prstClr val="black"/>
              </a:solidFill>
              <a:latin typeface="Arial" panose="020B0604020202020204" pitchFamily="34" charset="0"/>
              <a:ea typeface="宋体" panose="02010600030101010101" pitchFamily="2" charset="-122"/>
              <a:cs typeface="+mn-cs"/>
            </a:endParaRPr>
          </a:p>
          <a:p>
            <a:pPr marL="457200" lvl="1" indent="0" fontAlgn="base">
              <a:lnSpc>
                <a:spcPct val="100000"/>
              </a:lnSpc>
              <a:spcBef>
                <a:spcPct val="20000"/>
              </a:spcBef>
              <a:spcAft>
                <a:spcPct val="0"/>
              </a:spcAft>
              <a:buClrTx/>
              <a:buNone/>
            </a:pPr>
            <a:r>
              <a:rPr lang="en-US" altLang="zh-CN" sz="2800" dirty="0">
                <a:solidFill>
                  <a:srgbClr val="FF0000"/>
                </a:solidFill>
                <a:latin typeface="Arial" panose="020B0604020202020204" pitchFamily="34" charset="0"/>
                <a:ea typeface="宋体" panose="02010600030101010101" pitchFamily="2" charset="-122"/>
                <a:cs typeface="+mn-cs"/>
              </a:rPr>
              <a:t>*A solution: Hough Transform</a:t>
            </a:r>
          </a:p>
          <a:p>
            <a:endParaRPr lang="zh-CN" alt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8"/>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4" name="灯片编号占位符 3"/>
          <p:cNvSpPr>
            <a:spLocks noGrp="1"/>
          </p:cNvSpPr>
          <p:nvPr>
            <p:ph type="sldNum" sz="quarter" idx="12"/>
          </p:nvPr>
        </p:nvSpPr>
        <p:spPr/>
        <p:txBody>
          <a:bodyPr/>
          <a:lstStyle/>
          <a:p>
            <a:fld id="{48F63A3B-78C7-47BE-AE5E-E10140E04643}" type="slidenum">
              <a:rPr lang="en-US" smtClean="0"/>
              <a:t>49</a:t>
            </a:fld>
            <a:endParaRPr lang="en-US" dirty="0"/>
          </a:p>
        </p:txBody>
      </p:sp>
      <p:graphicFrame>
        <p:nvGraphicFramePr>
          <p:cNvPr id="20" name="Object 6"/>
          <p:cNvGraphicFramePr>
            <a:graphicFrameLocks noChangeAspect="1"/>
          </p:cNvGraphicFramePr>
          <p:nvPr/>
        </p:nvGraphicFramePr>
        <p:xfrm>
          <a:off x="6937952" y="1539009"/>
          <a:ext cx="2058988" cy="588963"/>
        </p:xfrm>
        <a:graphic>
          <a:graphicData uri="http://schemas.openxmlformats.org/presentationml/2006/ole">
            <mc:AlternateContent xmlns:mc="http://schemas.openxmlformats.org/markup-compatibility/2006">
              <mc:Choice xmlns:v="urn:schemas-microsoft-com:vml" Requires="v">
                <p:oleObj spid="_x0000_s81153" r:id="rId3" imgW="621665" imgH="177800" progId="Equation.DSMT4">
                  <p:embed/>
                </p:oleObj>
              </mc:Choice>
              <mc:Fallback>
                <p:oleObj r:id="rId3" imgW="621665" imgH="177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952" y="1539009"/>
                        <a:ext cx="2058988"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Text Box 7"/>
          <p:cNvSpPr txBox="1">
            <a:spLocks noChangeArrowheads="1"/>
          </p:cNvSpPr>
          <p:nvPr/>
        </p:nvSpPr>
        <p:spPr bwMode="auto">
          <a:xfrm>
            <a:off x="5093277" y="1704109"/>
            <a:ext cx="1320800" cy="6508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lIns="0" rIns="0">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0" i="0" u="none" strike="noStrike" kern="0" cap="none" spc="0" normalizeH="0" baseline="0" noProof="0" smtClean="0">
                <a:ln>
                  <a:noFill/>
                </a:ln>
                <a:solidFill>
                  <a:srgbClr val="000000"/>
                </a:solidFill>
                <a:effectLst/>
                <a:uLnTx/>
                <a:uFillTx/>
                <a:ea typeface="宋体" panose="02010600030101010101" pitchFamily="2" charset="-122"/>
              </a:rPr>
              <a:t>Hough</a:t>
            </a:r>
            <a:r>
              <a:rPr kumimoji="0" lang="zh-CN" altLang="en-US" sz="1800" b="0" i="0" u="none" strike="noStrike" kern="0" cap="none" spc="0" normalizeH="0" baseline="0" noProof="0" smtClean="0">
                <a:ln>
                  <a:noFill/>
                </a:ln>
                <a:solidFill>
                  <a:srgbClr val="000000"/>
                </a:solidFill>
                <a:effectLst/>
                <a:uLnTx/>
                <a:uFillTx/>
                <a:ea typeface="宋体" panose="02010600030101010101" pitchFamily="2" charset="-122"/>
              </a:rPr>
              <a:t> </a:t>
            </a:r>
            <a:r>
              <a:rPr kumimoji="0" lang="en-US" altLang="zh-CN" sz="1800" b="0" i="0" u="none" strike="noStrike" kern="0" cap="none" spc="0" normalizeH="0" baseline="0" noProof="0" smtClean="0">
                <a:ln>
                  <a:noFill/>
                </a:ln>
                <a:solidFill>
                  <a:srgbClr val="000000"/>
                </a:solidFill>
                <a:effectLst/>
                <a:uLnTx/>
                <a:uFillTx/>
                <a:ea typeface="宋体" panose="02010600030101010101" pitchFamily="2" charset="-122"/>
              </a:rPr>
              <a:t>Transform</a:t>
            </a:r>
          </a:p>
        </p:txBody>
      </p:sp>
      <p:graphicFrame>
        <p:nvGraphicFramePr>
          <p:cNvPr id="22" name="Object 10"/>
          <p:cNvGraphicFramePr>
            <a:graphicFrameLocks noChangeAspect="1"/>
          </p:cNvGraphicFramePr>
          <p:nvPr/>
        </p:nvGraphicFramePr>
        <p:xfrm>
          <a:off x="2319915" y="1986684"/>
          <a:ext cx="1974850" cy="631825"/>
        </p:xfrm>
        <a:graphic>
          <a:graphicData uri="http://schemas.openxmlformats.org/presentationml/2006/ole">
            <mc:AlternateContent xmlns:mc="http://schemas.openxmlformats.org/markup-compatibility/2006">
              <mc:Choice xmlns:v="urn:schemas-microsoft-com:vml" Requires="v">
                <p:oleObj spid="_x0000_s81154" r:id="rId5" imgW="596900" imgH="190500" progId="Equation.DSMT4">
                  <p:embed/>
                </p:oleObj>
              </mc:Choice>
              <mc:Fallback>
                <p:oleObj r:id="rId5" imgW="596900" imgH="1905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9915" y="1986684"/>
                        <a:ext cx="19748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Object 11"/>
          <p:cNvGraphicFramePr>
            <a:graphicFrameLocks noChangeAspect="1"/>
          </p:cNvGraphicFramePr>
          <p:nvPr/>
        </p:nvGraphicFramePr>
        <p:xfrm>
          <a:off x="6922077" y="1950172"/>
          <a:ext cx="2143125" cy="630237"/>
        </p:xfrm>
        <a:graphic>
          <a:graphicData uri="http://schemas.openxmlformats.org/presentationml/2006/ole">
            <mc:AlternateContent xmlns:mc="http://schemas.openxmlformats.org/markup-compatibility/2006">
              <mc:Choice xmlns:v="urn:schemas-microsoft-com:vml" Requires="v">
                <p:oleObj spid="_x0000_s81155" r:id="rId7" imgW="647700" imgH="190500" progId="Equation.DSMT4">
                  <p:embed/>
                </p:oleObj>
              </mc:Choice>
              <mc:Fallback>
                <p:oleObj r:id="rId7" imgW="647700" imgH="1905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2077" y="1950172"/>
                        <a:ext cx="214312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4" name="Picture 4" descr="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5890" y="3101109"/>
            <a:ext cx="5699125"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 name="Object 5"/>
          <p:cNvGraphicFramePr>
            <a:graphicFrameLocks noChangeAspect="1"/>
          </p:cNvGraphicFramePr>
          <p:nvPr/>
        </p:nvGraphicFramePr>
        <p:xfrm>
          <a:off x="3778827" y="3893272"/>
          <a:ext cx="558800" cy="177800"/>
        </p:xfrm>
        <a:graphic>
          <a:graphicData uri="http://schemas.openxmlformats.org/presentationml/2006/ole">
            <mc:AlternateContent xmlns:mc="http://schemas.openxmlformats.org/markup-compatibility/2006">
              <mc:Choice xmlns:v="urn:schemas-microsoft-com:vml" Requires="v">
                <p:oleObj spid="_x0000_s81156" r:id="rId10" imgW="558800" imgH="177800" progId="Equation.DSMT4">
                  <p:embed/>
                </p:oleObj>
              </mc:Choice>
              <mc:Fallback>
                <p:oleObj r:id="rId10" imgW="558800" imgH="177800" progId="Equation.DSMT4">
                  <p:embed/>
                  <p:pic>
                    <p:nvPicPr>
                      <p:cNvPr id="0" name="Object 5"/>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8827" y="3893272"/>
                        <a:ext cx="558800" cy="1778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Text Box 8"/>
          <p:cNvSpPr txBox="1">
            <a:spLocks noChangeArrowheads="1"/>
          </p:cNvSpPr>
          <p:nvPr/>
        </p:nvSpPr>
        <p:spPr bwMode="auto">
          <a:xfrm>
            <a:off x="2356427" y="2737572"/>
            <a:ext cx="1887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mtClean="0">
                <a:solidFill>
                  <a:srgbClr val="000000"/>
                </a:solidFill>
                <a:ea typeface="宋体" panose="02010600030101010101" pitchFamily="2" charset="-122"/>
              </a:rPr>
              <a:t>Original space</a:t>
            </a:r>
          </a:p>
        </p:txBody>
      </p:sp>
      <p:sp>
        <p:nvSpPr>
          <p:cNvPr id="27" name="Text Box 9"/>
          <p:cNvSpPr txBox="1">
            <a:spLocks noChangeArrowheads="1"/>
          </p:cNvSpPr>
          <p:nvPr/>
        </p:nvSpPr>
        <p:spPr bwMode="auto">
          <a:xfrm>
            <a:off x="4824990" y="2769322"/>
            <a:ext cx="20558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mtClean="0">
                <a:solidFill>
                  <a:srgbClr val="000000"/>
                </a:solidFill>
                <a:ea typeface="宋体" panose="02010600030101010101" pitchFamily="2" charset="-122"/>
              </a:rPr>
              <a:t>Parameter Space</a:t>
            </a:r>
          </a:p>
        </p:txBody>
      </p:sp>
      <p:sp>
        <p:nvSpPr>
          <p:cNvPr id="28" name="Oval 12"/>
          <p:cNvSpPr>
            <a:spLocks noChangeArrowheads="1"/>
          </p:cNvSpPr>
          <p:nvPr/>
        </p:nvSpPr>
        <p:spPr bwMode="auto">
          <a:xfrm>
            <a:off x="5687002" y="4421909"/>
            <a:ext cx="330200" cy="368300"/>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mtClean="0">
              <a:solidFill>
                <a:srgbClr val="000000"/>
              </a:solidFill>
              <a:ea typeface="宋体" panose="02010600030101010101" pitchFamily="2" charset="-122"/>
            </a:endParaRPr>
          </a:p>
        </p:txBody>
      </p:sp>
      <p:sp>
        <p:nvSpPr>
          <p:cNvPr id="29" name="Text Box 16"/>
          <p:cNvSpPr txBox="1">
            <a:spLocks noChangeArrowheads="1"/>
          </p:cNvSpPr>
          <p:nvPr/>
        </p:nvSpPr>
        <p:spPr bwMode="auto">
          <a:xfrm>
            <a:off x="4844040" y="6161809"/>
            <a:ext cx="2378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pPr>
              <a:spcBef>
                <a:spcPct val="50000"/>
              </a:spcBef>
            </a:pPr>
            <a:r>
              <a:rPr lang="en-US" altLang="zh-CN" sz="2000" b="1" smtClean="0">
                <a:solidFill>
                  <a:srgbClr val="FF0000"/>
                </a:solidFill>
                <a:latin typeface="Times New Roman" panose="02020603050405020304" pitchFamily="18" charset="0"/>
                <a:ea typeface="宋体" panose="02010600030101010101" pitchFamily="2" charset="-122"/>
              </a:rPr>
              <a:t>Points-Lines Duality</a:t>
            </a:r>
          </a:p>
        </p:txBody>
      </p:sp>
      <p:sp>
        <p:nvSpPr>
          <p:cNvPr id="30" name="Text Box 19"/>
          <p:cNvSpPr txBox="1">
            <a:spLocks noChangeArrowheads="1"/>
          </p:cNvSpPr>
          <p:nvPr/>
        </p:nvSpPr>
        <p:spPr bwMode="auto">
          <a:xfrm>
            <a:off x="4785302" y="1156422"/>
            <a:ext cx="184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smtClean="0">
                <a:solidFill>
                  <a:srgbClr val="FF0000"/>
                </a:solidFill>
                <a:ea typeface="宋体" panose="02010600030101010101" pitchFamily="2" charset="-122"/>
              </a:rPr>
              <a:t>Hough 1962</a:t>
            </a:r>
          </a:p>
        </p:txBody>
      </p:sp>
      <p:graphicFrame>
        <p:nvGraphicFramePr>
          <p:cNvPr id="31" name="Object 20"/>
          <p:cNvGraphicFramePr>
            <a:graphicFrameLocks noChangeAspect="1"/>
          </p:cNvGraphicFramePr>
          <p:nvPr/>
        </p:nvGraphicFramePr>
        <p:xfrm>
          <a:off x="7941252" y="3232872"/>
          <a:ext cx="2247900" cy="1247775"/>
        </p:xfrm>
        <a:graphic>
          <a:graphicData uri="http://schemas.openxmlformats.org/presentationml/2006/ole">
            <mc:AlternateContent xmlns:mc="http://schemas.openxmlformats.org/markup-compatibility/2006">
              <mc:Choice xmlns:v="urn:schemas-microsoft-com:vml" Requires="v">
                <p:oleObj spid="_x0000_s81157" r:id="rId12" imgW="914400" imgH="508000" progId="Equation.3">
                  <p:embed/>
                </p:oleObj>
              </mc:Choice>
              <mc:Fallback>
                <p:oleObj r:id="rId12" imgW="914400" imgH="508000" progId="Equation.3">
                  <p:embed/>
                  <p:pic>
                    <p:nvPicPr>
                      <p:cNvPr id="0" name="Object 20"/>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41252" y="3232872"/>
                        <a:ext cx="2247900" cy="12477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Object 22"/>
          <p:cNvGraphicFramePr>
            <a:graphicFrameLocks noChangeAspect="1"/>
          </p:cNvGraphicFramePr>
          <p:nvPr/>
        </p:nvGraphicFramePr>
        <p:xfrm>
          <a:off x="7928552" y="4960072"/>
          <a:ext cx="2030413" cy="1247775"/>
        </p:xfrm>
        <a:graphic>
          <a:graphicData uri="http://schemas.openxmlformats.org/presentationml/2006/ole">
            <mc:AlternateContent xmlns:mc="http://schemas.openxmlformats.org/markup-compatibility/2006">
              <mc:Choice xmlns:v="urn:schemas-microsoft-com:vml" Requires="v">
                <p:oleObj spid="_x0000_s81158" r:id="rId14" imgW="825500" imgH="508000" progId="Equation.3">
                  <p:embed/>
                </p:oleObj>
              </mc:Choice>
              <mc:Fallback>
                <p:oleObj r:id="rId14" imgW="825500" imgH="508000" progId="Equation.3">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552" y="4960072"/>
                        <a:ext cx="203041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 name="Line 23"/>
          <p:cNvSpPr>
            <a:spLocks noChangeShapeType="1"/>
          </p:cNvSpPr>
          <p:nvPr/>
        </p:nvSpPr>
        <p:spPr bwMode="auto">
          <a:xfrm>
            <a:off x="8976302" y="4525097"/>
            <a:ext cx="0" cy="465137"/>
          </a:xfrm>
          <a:prstGeom prst="line">
            <a:avLst/>
          </a:prstGeom>
          <a:noFill/>
          <a:ln w="317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ndParaRPr>
          </a:p>
        </p:txBody>
      </p:sp>
      <p:graphicFrame>
        <p:nvGraphicFramePr>
          <p:cNvPr id="34" name="Object 8"/>
          <p:cNvGraphicFramePr>
            <a:graphicFrameLocks noChangeAspect="1"/>
          </p:cNvGraphicFramePr>
          <p:nvPr/>
        </p:nvGraphicFramePr>
        <p:xfrm>
          <a:off x="2345315" y="1564409"/>
          <a:ext cx="1898650" cy="604838"/>
        </p:xfrm>
        <a:graphic>
          <a:graphicData uri="http://schemas.openxmlformats.org/presentationml/2006/ole">
            <mc:AlternateContent xmlns:mc="http://schemas.openxmlformats.org/markup-compatibility/2006">
              <mc:Choice xmlns:v="urn:schemas-microsoft-com:vml" Requires="v">
                <p:oleObj spid="_x0000_s81159" r:id="rId16" imgW="558800" imgH="177800" progId="Equation.DSMT4">
                  <p:embed/>
                </p:oleObj>
              </mc:Choice>
              <mc:Fallback>
                <p:oleObj r:id="rId16" imgW="558800" imgH="177800"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5315" y="1564409"/>
                        <a:ext cx="18986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7"/>
          <p:cNvSpPr>
            <a:spLocks noGrp="1" noChangeArrowheads="1"/>
          </p:cNvSpPr>
          <p:nvPr>
            <p:ph type="title"/>
          </p:nvPr>
        </p:nvSpPr>
        <p:spPr/>
        <p:txBody>
          <a:bodyPr/>
          <a:lstStyle/>
          <a:p>
            <a:pPr eaLnBrk="1" hangingPunct="1"/>
            <a:r>
              <a:rPr lang="en-IE" altLang="zh-CN" smtClean="0">
                <a:ea typeface="宋体" panose="02010600030101010101" pitchFamily="2" charset="-122"/>
              </a:rPr>
              <a:t>Segmentation</a:t>
            </a:r>
            <a:endParaRPr lang="en-US" altLang="zh-CN" smtClean="0">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5</a:t>
            </a:fld>
            <a:endParaRPr lang="en-US" dirty="0"/>
          </a:p>
        </p:txBody>
      </p:sp>
      <p:pic>
        <p:nvPicPr>
          <p:cNvPr id="6" name="Picture 3" descr="example1"/>
          <p:cNvPicPr>
            <a:picLocks noChangeAspect="1" noChangeArrowheads="1"/>
          </p:cNvPicPr>
          <p:nvPr/>
        </p:nvPicPr>
        <p:blipFill>
          <a:blip r:embed="rId2">
            <a:extLst>
              <a:ext uri="{28A0092B-C50C-407E-A947-70E740481C1C}">
                <a14:useLocalDpi xmlns:a14="http://schemas.microsoft.com/office/drawing/2010/main" val="0"/>
              </a:ext>
            </a:extLst>
          </a:blip>
          <a:srcRect b="8507"/>
          <a:stretch>
            <a:fillRect/>
          </a:stretch>
        </p:blipFill>
        <p:spPr bwMode="auto">
          <a:xfrm>
            <a:off x="1863003" y="1621126"/>
            <a:ext cx="8407400" cy="327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example1-2"/>
          <p:cNvPicPr>
            <a:picLocks noChangeAspect="1" noChangeArrowheads="1"/>
          </p:cNvPicPr>
          <p:nvPr/>
        </p:nvPicPr>
        <p:blipFill>
          <a:blip r:embed="rId3">
            <a:extLst>
              <a:ext uri="{28A0092B-C50C-407E-A947-70E740481C1C}">
                <a14:useLocalDpi xmlns:a14="http://schemas.microsoft.com/office/drawing/2010/main" val="0"/>
              </a:ext>
            </a:extLst>
          </a:blip>
          <a:srcRect l="16988" r="18919" b="21234"/>
          <a:stretch>
            <a:fillRect/>
          </a:stretch>
        </p:blipFill>
        <p:spPr bwMode="auto">
          <a:xfrm>
            <a:off x="3047278" y="5091401"/>
            <a:ext cx="5449887"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Hough </a:t>
            </a:r>
            <a:r>
              <a:rPr lang="en-US" altLang="zh-CN" dirty="0" smtClean="0"/>
              <a:t>Transform</a:t>
            </a:r>
            <a:endParaRPr lang="zh-CN" altLang="en-US" dirty="0"/>
          </a:p>
        </p:txBody>
      </p:sp>
      <p:sp>
        <p:nvSpPr>
          <p:cNvPr id="3" name="内容占位符 2"/>
          <p:cNvSpPr>
            <a:spLocks noGrp="1"/>
          </p:cNvSpPr>
          <p:nvPr>
            <p:ph idx="1"/>
          </p:nvPr>
        </p:nvSpPr>
        <p:spPr/>
        <p:txBody>
          <a:bodyPr>
            <a:normAutofit/>
          </a:bodyPr>
          <a:lstStyle/>
          <a:p>
            <a:pPr marL="342900" lvl="0" indent="-342900" eaLnBrk="0" fontAlgn="base" hangingPunct="0">
              <a:lnSpc>
                <a:spcPct val="120000"/>
              </a:lnSpc>
              <a:spcBef>
                <a:spcPct val="0"/>
              </a:spcBef>
              <a:spcAft>
                <a:spcPct val="0"/>
              </a:spcAft>
              <a:buClr>
                <a:schemeClr val="accent2"/>
              </a:buClr>
              <a:buFont typeface="Wingdings" panose="05000000000000000000" pitchFamily="2" charset="2"/>
              <a:buChar char="u"/>
            </a:pPr>
            <a:r>
              <a:rPr lang="en-US" altLang="zh-CN" sz="2000" dirty="0">
                <a:solidFill>
                  <a:srgbClr val="000000"/>
                </a:solidFill>
                <a:latin typeface="Helvetica" panose="020B0604020202020204" pitchFamily="34" charset="0"/>
                <a:ea typeface="宋体" panose="02010600030101010101" pitchFamily="2" charset="-122"/>
                <a:cs typeface="+mn-cs"/>
              </a:rPr>
              <a:t>Consider a straight line.  The HT maps all the points on the line onto a </a:t>
            </a:r>
            <a:r>
              <a:rPr lang="en-US" altLang="zh-CN" sz="2000" b="1" dirty="0">
                <a:solidFill>
                  <a:srgbClr val="000000"/>
                </a:solidFill>
                <a:latin typeface="Helvetica" panose="020B0604020202020204" pitchFamily="34" charset="0"/>
                <a:ea typeface="宋体" panose="02010600030101010101" pitchFamily="2" charset="-122"/>
                <a:cs typeface="+mn-cs"/>
              </a:rPr>
              <a:t>single point  </a:t>
            </a:r>
            <a:r>
              <a:rPr lang="en-US" altLang="zh-CN" sz="2000" dirty="0">
                <a:solidFill>
                  <a:srgbClr val="000000"/>
                </a:solidFill>
                <a:latin typeface="Helvetica" panose="020B0604020202020204" pitchFamily="34" charset="0"/>
                <a:ea typeface="宋体" panose="02010600030101010101" pitchFamily="2" charset="-122"/>
                <a:cs typeface="+mn-cs"/>
              </a:rPr>
              <a:t>in the parameter space.</a:t>
            </a:r>
          </a:p>
          <a:p>
            <a:pPr marL="342900" lvl="0" indent="-342900" eaLnBrk="0" fontAlgn="base" hangingPunct="0">
              <a:lnSpc>
                <a:spcPct val="120000"/>
              </a:lnSpc>
              <a:spcBef>
                <a:spcPct val="0"/>
              </a:spcBef>
              <a:spcAft>
                <a:spcPct val="0"/>
              </a:spcAft>
              <a:buClr>
                <a:schemeClr val="accent2"/>
              </a:buClr>
              <a:buFont typeface="Wingdings" panose="05000000000000000000" pitchFamily="2" charset="2"/>
              <a:buChar char="u"/>
            </a:pPr>
            <a:r>
              <a:rPr lang="en-US" altLang="zh-CN" sz="2000" dirty="0">
                <a:solidFill>
                  <a:srgbClr val="000000"/>
                </a:solidFill>
                <a:latin typeface="Helvetica" panose="020B0604020202020204" pitchFamily="34" charset="0"/>
                <a:ea typeface="宋体" panose="02010600030101010101" pitchFamily="2" charset="-122"/>
                <a:cs typeface="+mn-cs"/>
              </a:rPr>
              <a:t>A l</a:t>
            </a:r>
            <a:r>
              <a:rPr lang="en-US" altLang="zh-CN" sz="2000" u="sng" dirty="0">
                <a:solidFill>
                  <a:srgbClr val="000000"/>
                </a:solidFill>
                <a:latin typeface="Helvetica" panose="020B0604020202020204" pitchFamily="34" charset="0"/>
                <a:ea typeface="宋体" panose="02010600030101010101" pitchFamily="2" charset="-122"/>
                <a:cs typeface="+mn-cs"/>
              </a:rPr>
              <a:t>ine</a:t>
            </a:r>
            <a:r>
              <a:rPr lang="en-US" altLang="zh-CN" sz="2000" dirty="0">
                <a:solidFill>
                  <a:srgbClr val="000000"/>
                </a:solidFill>
                <a:latin typeface="Helvetica" panose="020B0604020202020204" pitchFamily="34" charset="0"/>
                <a:ea typeface="宋体" panose="02010600030101010101" pitchFamily="2" charset="-122"/>
                <a:cs typeface="+mn-cs"/>
              </a:rPr>
              <a:t> in image space and a </a:t>
            </a:r>
            <a:r>
              <a:rPr lang="en-US" altLang="zh-CN" sz="2000" u="sng" dirty="0">
                <a:solidFill>
                  <a:srgbClr val="000000"/>
                </a:solidFill>
                <a:latin typeface="Helvetica" panose="020B0604020202020204" pitchFamily="34" charset="0"/>
                <a:ea typeface="宋体" panose="02010600030101010101" pitchFamily="2" charset="-122"/>
                <a:cs typeface="+mn-cs"/>
              </a:rPr>
              <a:t>point</a:t>
            </a:r>
            <a:r>
              <a:rPr lang="en-US" altLang="zh-CN" sz="2000" dirty="0">
                <a:solidFill>
                  <a:srgbClr val="000000"/>
                </a:solidFill>
                <a:latin typeface="Helvetica" panose="020B0604020202020204" pitchFamily="34" charset="0"/>
                <a:ea typeface="宋体" panose="02010600030101010101" pitchFamily="2" charset="-122"/>
                <a:cs typeface="+mn-cs"/>
              </a:rPr>
              <a:t>  in parameter space are a Hough Transform pair.</a:t>
            </a:r>
          </a:p>
          <a:p>
            <a:pPr marL="342900" lvl="0" indent="-342900" eaLnBrk="0" fontAlgn="base" hangingPunct="0">
              <a:lnSpc>
                <a:spcPct val="120000"/>
              </a:lnSpc>
              <a:spcBef>
                <a:spcPct val="0"/>
              </a:spcBef>
              <a:spcAft>
                <a:spcPct val="0"/>
              </a:spcAft>
              <a:buClr>
                <a:schemeClr val="accent2"/>
              </a:buClr>
              <a:buFont typeface="Wingdings" panose="05000000000000000000" pitchFamily="2" charset="2"/>
              <a:buChar char="u"/>
            </a:pPr>
            <a:r>
              <a:rPr lang="en-US" altLang="zh-CN" sz="2000" dirty="0">
                <a:solidFill>
                  <a:srgbClr val="000000"/>
                </a:solidFill>
                <a:latin typeface="Helvetica" panose="020B0604020202020204" pitchFamily="34" charset="0"/>
                <a:ea typeface="宋体" panose="02010600030101010101" pitchFamily="2" charset="-122"/>
                <a:cs typeface="+mn-cs"/>
              </a:rPr>
              <a:t>A </a:t>
            </a:r>
            <a:r>
              <a:rPr lang="en-US" altLang="zh-CN" sz="2000" u="sng" dirty="0">
                <a:solidFill>
                  <a:srgbClr val="000000"/>
                </a:solidFill>
                <a:latin typeface="Helvetica" panose="020B0604020202020204" pitchFamily="34" charset="0"/>
                <a:ea typeface="宋体" panose="02010600030101010101" pitchFamily="2" charset="-122"/>
                <a:cs typeface="+mn-cs"/>
              </a:rPr>
              <a:t>point</a:t>
            </a:r>
            <a:r>
              <a:rPr lang="en-US" altLang="zh-CN" sz="2000" dirty="0">
                <a:solidFill>
                  <a:srgbClr val="000000"/>
                </a:solidFill>
                <a:latin typeface="Helvetica" panose="020B0604020202020204" pitchFamily="34" charset="0"/>
                <a:ea typeface="宋体" panose="02010600030101010101" pitchFamily="2" charset="-122"/>
                <a:cs typeface="+mn-cs"/>
              </a:rPr>
              <a:t> in image space and a l</a:t>
            </a:r>
            <a:r>
              <a:rPr lang="en-US" altLang="zh-CN" sz="2000" u="sng" dirty="0">
                <a:solidFill>
                  <a:srgbClr val="000000"/>
                </a:solidFill>
                <a:latin typeface="Helvetica" panose="020B0604020202020204" pitchFamily="34" charset="0"/>
                <a:ea typeface="宋体" panose="02010600030101010101" pitchFamily="2" charset="-122"/>
                <a:cs typeface="+mn-cs"/>
              </a:rPr>
              <a:t>ine</a:t>
            </a:r>
            <a:r>
              <a:rPr lang="en-US" altLang="zh-CN" sz="2000" dirty="0">
                <a:solidFill>
                  <a:srgbClr val="000000"/>
                </a:solidFill>
                <a:latin typeface="Helvetica" panose="020B0604020202020204" pitchFamily="34" charset="0"/>
                <a:ea typeface="宋体" panose="02010600030101010101" pitchFamily="2" charset="-122"/>
                <a:cs typeface="+mn-cs"/>
              </a:rPr>
              <a:t> in parameter space are a Hough Transform pair</a:t>
            </a:r>
            <a:r>
              <a:rPr lang="en-US" altLang="zh-CN" sz="2000" dirty="0" smtClean="0">
                <a:solidFill>
                  <a:srgbClr val="000000"/>
                </a:solidFill>
                <a:latin typeface="Helvetica" panose="020B0604020202020204" pitchFamily="34" charset="0"/>
                <a:ea typeface="宋体" panose="02010600030101010101" pitchFamily="2" charset="-122"/>
                <a:cs typeface="+mn-cs"/>
              </a:rPr>
              <a:t>.</a:t>
            </a:r>
            <a:endParaRPr lang="en-US" altLang="zh-CN" sz="2000" dirty="0">
              <a:solidFill>
                <a:srgbClr val="000000"/>
              </a:solidFill>
              <a:latin typeface="Helvetica"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fld id="{48F63A3B-78C7-47BE-AE5E-E10140E04643}" type="slidenum">
              <a:rPr lang="en-US" smtClean="0"/>
              <a:t>50</a:t>
            </a:fld>
            <a:endParaRPr lang="en-US" dirty="0"/>
          </a:p>
        </p:txBody>
      </p:sp>
      <p:grpSp>
        <p:nvGrpSpPr>
          <p:cNvPr id="81923" name="组合 5"/>
          <p:cNvGrpSpPr/>
          <p:nvPr/>
        </p:nvGrpSpPr>
        <p:grpSpPr bwMode="auto">
          <a:xfrm>
            <a:off x="3434051" y="3381349"/>
            <a:ext cx="5294312" cy="2814637"/>
            <a:chOff x="284163" y="2882900"/>
            <a:chExt cx="5699125" cy="3282950"/>
          </a:xfrm>
        </p:grpSpPr>
        <p:pic>
          <p:nvPicPr>
            <p:cNvPr id="81924"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3214688"/>
              <a:ext cx="5699125"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25" name="Object 5"/>
            <p:cNvGraphicFramePr>
              <a:graphicFrameLocks noChangeAspect="1"/>
            </p:cNvGraphicFramePr>
            <p:nvPr/>
          </p:nvGraphicFramePr>
          <p:xfrm>
            <a:off x="2197100" y="4006850"/>
            <a:ext cx="558800" cy="177800"/>
          </p:xfrm>
          <a:graphic>
            <a:graphicData uri="http://schemas.openxmlformats.org/presentationml/2006/ole">
              <mc:AlternateContent xmlns:mc="http://schemas.openxmlformats.org/markup-compatibility/2006">
                <mc:Choice xmlns:v="urn:schemas-microsoft-com:vml" Requires="v">
                  <p:oleObj spid="_x0000_s81967" r:id="rId4" imgW="558800" imgH="177800" progId="Equation.DSMT4">
                    <p:embed/>
                  </p:oleObj>
                </mc:Choice>
                <mc:Fallback>
                  <p:oleObj r:id="rId4" imgW="558800" imgH="1778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4006850"/>
                          <a:ext cx="5588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26" name="Text Box 8"/>
            <p:cNvSpPr txBox="1">
              <a:spLocks noChangeArrowheads="1"/>
            </p:cNvSpPr>
            <p:nvPr/>
          </p:nvSpPr>
          <p:spPr bwMode="auto">
            <a:xfrm>
              <a:off x="774700" y="2919413"/>
              <a:ext cx="1887538" cy="43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dirty="0">
                  <a:ea typeface="宋体" panose="02010600030101010101" pitchFamily="2" charset="-122"/>
                </a:rPr>
                <a:t>Original space</a:t>
              </a:r>
            </a:p>
          </p:txBody>
        </p:sp>
        <p:sp>
          <p:nvSpPr>
            <p:cNvPr id="81927" name="Text Box 9"/>
            <p:cNvSpPr txBox="1">
              <a:spLocks noChangeArrowheads="1"/>
            </p:cNvSpPr>
            <p:nvPr/>
          </p:nvSpPr>
          <p:spPr bwMode="auto">
            <a:xfrm>
              <a:off x="3243264" y="2882900"/>
              <a:ext cx="2378729" cy="4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ea typeface="宋体" panose="02010600030101010101" pitchFamily="2" charset="-122"/>
                </a:rPr>
                <a:t>Parameter Space</a:t>
              </a:r>
            </a:p>
          </p:txBody>
        </p:sp>
        <p:sp>
          <p:nvSpPr>
            <p:cNvPr id="81928" name="Oval 12"/>
            <p:cNvSpPr>
              <a:spLocks noChangeArrowheads="1"/>
            </p:cNvSpPr>
            <p:nvPr/>
          </p:nvSpPr>
          <p:spPr bwMode="auto">
            <a:xfrm>
              <a:off x="4104800" y="4536213"/>
              <a:ext cx="330200" cy="368300"/>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title"/>
          </p:nvPr>
        </p:nvSpPr>
        <p:spPr/>
        <p:txBody>
          <a:bodyPr/>
          <a:lstStyle/>
          <a:p>
            <a:pPr eaLnBrk="1" hangingPunct="1"/>
            <a:r>
              <a:rPr lang="en-GB"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51</a:t>
            </a:fld>
            <a:endParaRPr lang="en-US" dirty="0"/>
          </a:p>
        </p:txBody>
      </p:sp>
      <p:sp>
        <p:nvSpPr>
          <p:cNvPr id="7" name="Rectangle 3"/>
          <p:cNvSpPr txBox="1">
            <a:spLocks noChangeArrowheads="1"/>
          </p:cNvSpPr>
          <p:nvPr/>
        </p:nvSpPr>
        <p:spPr bwMode="auto">
          <a:xfrm>
            <a:off x="831273" y="1208809"/>
            <a:ext cx="5311775"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827405" indent="-285750" algn="l" rtl="0" eaLnBrk="0" fontAlgn="base" hangingPunct="0">
              <a:spcBef>
                <a:spcPct val="20000"/>
              </a:spcBef>
              <a:spcAft>
                <a:spcPct val="0"/>
              </a:spcAft>
              <a:buChar char="–"/>
              <a:defRPr sz="2800">
                <a:solidFill>
                  <a:schemeClr val="tx1"/>
                </a:solidFill>
                <a:latin typeface="+mn-lt"/>
              </a:defRPr>
            </a:lvl2pPr>
            <a:lvl3pPr marL="1235075" indent="-228600" algn="l" rtl="0" eaLnBrk="0" fontAlgn="base" hangingPunct="0">
              <a:spcBef>
                <a:spcPct val="20000"/>
              </a:spcBef>
              <a:spcAft>
                <a:spcPct val="0"/>
              </a:spcAft>
              <a:buChar char="•"/>
              <a:defRPr sz="2400">
                <a:solidFill>
                  <a:schemeClr val="tx1"/>
                </a:solidFill>
                <a:latin typeface="+mn-lt"/>
              </a:defRPr>
            </a:lvl3pPr>
            <a:lvl4pPr marL="164338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533400" indent="-533400" eaLnBrk="1" hangingPunct="1"/>
            <a:r>
              <a:rPr lang="en-US" altLang="zh-CN" sz="2000" kern="0" dirty="0" smtClean="0">
                <a:solidFill>
                  <a:srgbClr val="000000"/>
                </a:solidFill>
                <a:latin typeface="Times New Roman" panose="02020603050405020304" pitchFamily="18" charset="0"/>
                <a:ea typeface="宋体" panose="02010600030101010101" pitchFamily="2" charset="-122"/>
              </a:rPr>
              <a:t>Calculating steps of </a:t>
            </a:r>
            <a:r>
              <a:rPr lang="en-US" altLang="zh-CN" sz="2000" kern="0" dirty="0" err="1" smtClean="0">
                <a:solidFill>
                  <a:srgbClr val="000000"/>
                </a:solidFill>
                <a:latin typeface="Times New Roman" panose="02020603050405020304" pitchFamily="18" charset="0"/>
                <a:ea typeface="宋体" panose="02010600030101010101" pitchFamily="2" charset="-122"/>
              </a:rPr>
              <a:t>hough</a:t>
            </a:r>
            <a:r>
              <a:rPr lang="en-US" altLang="zh-CN" sz="2000" kern="0" dirty="0" smtClean="0">
                <a:solidFill>
                  <a:srgbClr val="000000"/>
                </a:solidFill>
                <a:latin typeface="Times New Roman" panose="02020603050405020304" pitchFamily="18" charset="0"/>
                <a:ea typeface="宋体" panose="02010600030101010101" pitchFamily="2" charset="-122"/>
              </a:rPr>
              <a:t> transform:</a:t>
            </a:r>
          </a:p>
          <a:p>
            <a:pPr marL="533400" indent="-533400" eaLnBrk="1" hangingPunct="1">
              <a:buFontTx/>
              <a:buAutoNum type="arabicPeriod"/>
            </a:pPr>
            <a:r>
              <a:rPr lang="en-US" altLang="zh-CN" sz="2000" kern="0" dirty="0" smtClean="0">
                <a:solidFill>
                  <a:srgbClr val="000000"/>
                </a:solidFill>
                <a:latin typeface="Times New Roman" panose="02020603050405020304" pitchFamily="18" charset="0"/>
                <a:ea typeface="宋体" panose="02010600030101010101" pitchFamily="2" charset="-122"/>
              </a:rPr>
              <a:t>In parameter space, quantize </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 and </a:t>
            </a:r>
            <a:r>
              <a:rPr lang="en-US" altLang="zh-CN" sz="2000" i="1" kern="0" dirty="0" smtClean="0">
                <a:solidFill>
                  <a:srgbClr val="000000"/>
                </a:solidFill>
                <a:latin typeface="Times New Roman" panose="02020603050405020304" pitchFamily="18" charset="0"/>
                <a:ea typeface="宋体" panose="02010600030101010101" pitchFamily="2" charset="-122"/>
              </a:rPr>
              <a:t>b</a:t>
            </a:r>
            <a:r>
              <a:rPr lang="en-US" altLang="zh-CN" sz="2000" kern="0" dirty="0" smtClean="0">
                <a:solidFill>
                  <a:srgbClr val="000000"/>
                </a:solidFill>
                <a:latin typeface="Times New Roman" panose="02020603050405020304" pitchFamily="18" charset="0"/>
                <a:ea typeface="宋体" panose="02010600030101010101" pitchFamily="2" charset="-122"/>
              </a:rPr>
              <a:t>, and give out (</a:t>
            </a:r>
            <a:r>
              <a:rPr lang="en-US" altLang="zh-CN" sz="2000" i="1" kern="0" dirty="0" err="1" smtClean="0">
                <a:solidFill>
                  <a:srgbClr val="000000"/>
                </a:solidFill>
                <a:latin typeface="Times New Roman" panose="02020603050405020304" pitchFamily="18" charset="0"/>
                <a:ea typeface="宋体" panose="02010600030101010101" pitchFamily="2" charset="-122"/>
              </a:rPr>
              <a:t>a</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min</a:t>
            </a:r>
            <a:r>
              <a:rPr lang="en-US" altLang="zh-CN" sz="2000" kern="0" dirty="0" err="1" smtClean="0">
                <a:solidFill>
                  <a:srgbClr val="000000"/>
                </a:solidFill>
                <a:latin typeface="Times New Roman" panose="02020603050405020304" pitchFamily="18" charset="0"/>
                <a:ea typeface="宋体" panose="02010600030101010101" pitchFamily="2" charset="-122"/>
              </a:rPr>
              <a:t>, </a:t>
            </a:r>
            <a:r>
              <a:rPr lang="en-US" altLang="zh-CN" sz="2000" i="1" kern="0" dirty="0" err="1" smtClean="0">
                <a:solidFill>
                  <a:srgbClr val="000000"/>
                </a:solidFill>
                <a:latin typeface="Times New Roman" panose="02020603050405020304" pitchFamily="18" charset="0"/>
                <a:ea typeface="宋体" panose="02010600030101010101" pitchFamily="2" charset="-122"/>
              </a:rPr>
              <a:t>a</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max</a:t>
            </a:r>
            <a:r>
              <a:rPr lang="en-US" altLang="zh-CN" sz="2000" kern="0" dirty="0" smtClean="0">
                <a:solidFill>
                  <a:srgbClr val="000000"/>
                </a:solidFill>
                <a:latin typeface="Times New Roman" panose="02020603050405020304" pitchFamily="18" charset="0"/>
                <a:ea typeface="宋体" panose="02010600030101010101" pitchFamily="2" charset="-122"/>
              </a:rPr>
              <a:t>) and (</a:t>
            </a:r>
            <a:r>
              <a:rPr lang="en-US" altLang="zh-CN" sz="2000" i="1" kern="0" dirty="0" err="1" smtClean="0">
                <a:solidFill>
                  <a:srgbClr val="000000"/>
                </a:solidFill>
                <a:latin typeface="Times New Roman" panose="02020603050405020304" pitchFamily="18" charset="0"/>
                <a:ea typeface="宋体" panose="02010600030101010101" pitchFamily="2" charset="-122"/>
              </a:rPr>
              <a:t>b</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min</a:t>
            </a:r>
            <a:r>
              <a:rPr lang="en-US" altLang="zh-CN" sz="2000" kern="0" dirty="0" err="1" smtClean="0">
                <a:solidFill>
                  <a:srgbClr val="000000"/>
                </a:solidFill>
                <a:latin typeface="Times New Roman" panose="02020603050405020304" pitchFamily="18" charset="0"/>
                <a:ea typeface="宋体" panose="02010600030101010101" pitchFamily="2" charset="-122"/>
              </a:rPr>
              <a:t>, </a:t>
            </a:r>
            <a:r>
              <a:rPr lang="en-US" altLang="zh-CN" sz="2000" i="1" kern="0" dirty="0" err="1" smtClean="0">
                <a:solidFill>
                  <a:srgbClr val="000000"/>
                </a:solidFill>
                <a:latin typeface="Times New Roman" panose="02020603050405020304" pitchFamily="18" charset="0"/>
                <a:ea typeface="宋体" panose="02010600030101010101" pitchFamily="2" charset="-122"/>
              </a:rPr>
              <a:t>b</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max</a:t>
            </a:r>
            <a:r>
              <a:rPr lang="en-US" altLang="zh-CN" sz="2000" kern="0" dirty="0" smtClean="0">
                <a:solidFill>
                  <a:srgbClr val="000000"/>
                </a:solidFill>
                <a:latin typeface="Times New Roman" panose="02020603050405020304" pitchFamily="18" charset="0"/>
                <a:ea typeface="宋体" panose="02010600030101010101" pitchFamily="2" charset="-122"/>
              </a:rPr>
              <a:t>).</a:t>
            </a:r>
          </a:p>
          <a:p>
            <a:pPr marL="533400" indent="-533400" eaLnBrk="1" hangingPunct="1">
              <a:buFontTx/>
              <a:buAutoNum type="arabicPeriod"/>
            </a:pPr>
            <a:r>
              <a:rPr lang="en-US" altLang="zh-CN" sz="2000" kern="0" dirty="0" smtClean="0">
                <a:solidFill>
                  <a:srgbClr val="000000"/>
                </a:solidFill>
                <a:latin typeface="Times New Roman" panose="02020603050405020304" pitchFamily="18" charset="0"/>
                <a:ea typeface="宋体" panose="02010600030101010101" pitchFamily="2" charset="-122"/>
              </a:rPr>
              <a:t>Set an accumulator </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 </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 is </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a:t>
            </a:r>
            <a:r>
              <a:rPr lang="en-US" altLang="zh-CN" sz="2000" i="1" kern="0" dirty="0" err="1" smtClean="0">
                <a:solidFill>
                  <a:srgbClr val="000000"/>
                </a:solidFill>
                <a:latin typeface="Times New Roman" panose="02020603050405020304" pitchFamily="18" charset="0"/>
                <a:ea typeface="宋体" panose="02010600030101010101" pitchFamily="2" charset="-122"/>
              </a:rPr>
              <a:t>a</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min</a:t>
            </a:r>
            <a:r>
              <a:rPr lang="en-US" altLang="zh-CN" sz="2000" kern="0" dirty="0" err="1" smtClean="0">
                <a:solidFill>
                  <a:srgbClr val="000000"/>
                </a:solidFill>
                <a:latin typeface="Times New Roman" panose="02020603050405020304" pitchFamily="18" charset="0"/>
                <a:ea typeface="宋体" panose="02010600030101010101" pitchFamily="2" charset="-122"/>
              </a:rPr>
              <a:t>:</a:t>
            </a:r>
            <a:r>
              <a:rPr lang="en-US" altLang="zh-CN" sz="2000" i="1" kern="0" dirty="0" err="1" smtClean="0">
                <a:solidFill>
                  <a:srgbClr val="000000"/>
                </a:solidFill>
                <a:latin typeface="Times New Roman" panose="02020603050405020304" pitchFamily="18" charset="0"/>
                <a:ea typeface="宋体" panose="02010600030101010101" pitchFamily="2" charset="-122"/>
              </a:rPr>
              <a:t>a</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max</a:t>
            </a:r>
            <a:r>
              <a:rPr lang="en-US" altLang="zh-CN" sz="2000" i="1" kern="0" dirty="0" smtClean="0">
                <a:solidFill>
                  <a:srgbClr val="000000"/>
                </a:solidFill>
                <a:latin typeface="Times New Roman" panose="02020603050405020304" pitchFamily="18" charset="0"/>
                <a:ea typeface="宋体" panose="02010600030101010101" pitchFamily="2" charset="-122"/>
              </a:rPr>
              <a:t>, </a:t>
            </a:r>
            <a:r>
              <a:rPr lang="en-US" altLang="zh-CN" sz="2000" i="1" kern="0" dirty="0" err="1" smtClean="0">
                <a:solidFill>
                  <a:srgbClr val="000000"/>
                </a:solidFill>
                <a:latin typeface="Times New Roman" panose="02020603050405020304" pitchFamily="18" charset="0"/>
                <a:ea typeface="宋体" panose="02010600030101010101" pitchFamily="2" charset="-122"/>
              </a:rPr>
              <a:t>b</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min</a:t>
            </a:r>
            <a:r>
              <a:rPr lang="en-US" altLang="zh-CN" sz="2000" kern="0" dirty="0" err="1" smtClean="0">
                <a:solidFill>
                  <a:srgbClr val="000000"/>
                </a:solidFill>
                <a:latin typeface="Times New Roman" panose="02020603050405020304" pitchFamily="18" charset="0"/>
                <a:ea typeface="宋体" panose="02010600030101010101" pitchFamily="2" charset="-122"/>
              </a:rPr>
              <a:t>:</a:t>
            </a:r>
            <a:r>
              <a:rPr lang="en-US" altLang="zh-CN" sz="2000" i="1" kern="0" dirty="0" err="1" smtClean="0">
                <a:solidFill>
                  <a:srgbClr val="000000"/>
                </a:solidFill>
                <a:latin typeface="Times New Roman" panose="02020603050405020304" pitchFamily="18" charset="0"/>
                <a:ea typeface="宋体" panose="02010600030101010101" pitchFamily="2" charset="-122"/>
              </a:rPr>
              <a:t>b</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max</a:t>
            </a:r>
            <a:r>
              <a:rPr lang="en-US" altLang="zh-CN" sz="2000" kern="0" dirty="0" smtClean="0">
                <a:solidFill>
                  <a:srgbClr val="000000"/>
                </a:solidFill>
                <a:latin typeface="Times New Roman" panose="02020603050405020304" pitchFamily="18" charset="0"/>
                <a:ea typeface="宋体" panose="02010600030101010101" pitchFamily="2" charset="-122"/>
              </a:rPr>
              <a:t>),set </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 to zero at the beginning.</a:t>
            </a:r>
          </a:p>
          <a:p>
            <a:pPr marL="533400" indent="-533400" eaLnBrk="1" hangingPunct="1">
              <a:buFontTx/>
              <a:buAutoNum type="arabicPeriod"/>
            </a:pPr>
            <a:r>
              <a:rPr lang="en-US" altLang="zh-CN" sz="2000" kern="0" dirty="0" smtClean="0">
                <a:solidFill>
                  <a:srgbClr val="000000"/>
                </a:solidFill>
                <a:latin typeface="Times New Roman" panose="02020603050405020304" pitchFamily="18" charset="0"/>
                <a:ea typeface="宋体" panose="02010600030101010101" pitchFamily="2" charset="-122"/>
              </a:rPr>
              <a:t>For a given point (</a:t>
            </a:r>
            <a:r>
              <a:rPr lang="en-US" altLang="zh-CN" sz="2000" i="1" kern="0" dirty="0" err="1" smtClean="0">
                <a:solidFill>
                  <a:srgbClr val="000000"/>
                </a:solidFill>
                <a:latin typeface="Times New Roman" panose="02020603050405020304" pitchFamily="18" charset="0"/>
                <a:ea typeface="宋体" panose="02010600030101010101" pitchFamily="2" charset="-122"/>
              </a:rPr>
              <a:t>x</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i</a:t>
            </a:r>
            <a:r>
              <a:rPr lang="en-US" altLang="zh-CN" sz="2000" kern="0" dirty="0" err="1" smtClean="0">
                <a:solidFill>
                  <a:srgbClr val="000000"/>
                </a:solidFill>
                <a:latin typeface="Times New Roman" panose="02020603050405020304" pitchFamily="18" charset="0"/>
                <a:ea typeface="宋体" panose="02010600030101010101" pitchFamily="2" charset="-122"/>
              </a:rPr>
              <a:t>, </a:t>
            </a:r>
            <a:r>
              <a:rPr lang="en-US" altLang="zh-CN" sz="2000" i="1" kern="0" dirty="0" err="1" smtClean="0">
                <a:solidFill>
                  <a:srgbClr val="000000"/>
                </a:solidFill>
                <a:latin typeface="Times New Roman" panose="02020603050405020304" pitchFamily="18" charset="0"/>
                <a:ea typeface="宋体" panose="02010600030101010101" pitchFamily="2" charset="-122"/>
              </a:rPr>
              <a:t>y</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i</a:t>
            </a:r>
            <a:r>
              <a:rPr lang="en-US" altLang="zh-CN" sz="2000" kern="0" dirty="0" smtClean="0">
                <a:solidFill>
                  <a:srgbClr val="000000"/>
                </a:solidFill>
                <a:latin typeface="Times New Roman" panose="02020603050405020304" pitchFamily="18" charset="0"/>
                <a:ea typeface="宋体" panose="02010600030101010101" pitchFamily="2" charset="-122"/>
              </a:rPr>
              <a:t>) in the original space, let </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 equal to each allowed values on the </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-axis, and solve for the corresponding b using the equation: </a:t>
            </a:r>
          </a:p>
          <a:p>
            <a:pPr marL="533400" indent="-533400" eaLnBrk="1" hangingPunct="1">
              <a:buFontTx/>
              <a:buAutoNum type="arabicPeriod"/>
            </a:pPr>
            <a:r>
              <a:rPr lang="en-US" altLang="zh-CN" sz="2000" kern="0" dirty="0" smtClean="0">
                <a:solidFill>
                  <a:srgbClr val="000000"/>
                </a:solidFill>
                <a:latin typeface="Times New Roman" panose="02020603050405020304" pitchFamily="18" charset="0"/>
                <a:ea typeface="宋体" panose="02010600030101010101" pitchFamily="2" charset="-122"/>
              </a:rPr>
              <a:t>The resulting </a:t>
            </a:r>
            <a:r>
              <a:rPr lang="en-US" altLang="zh-CN" sz="2000" i="1" kern="0" dirty="0" smtClean="0">
                <a:solidFill>
                  <a:srgbClr val="000000"/>
                </a:solidFill>
                <a:latin typeface="Times New Roman" panose="02020603050405020304" pitchFamily="18" charset="0"/>
                <a:ea typeface="宋体" panose="02010600030101010101" pitchFamily="2" charset="-122"/>
              </a:rPr>
              <a:t>b</a:t>
            </a:r>
            <a:r>
              <a:rPr lang="en-US" altLang="zh-CN" sz="2000" kern="0" dirty="0" smtClean="0">
                <a:solidFill>
                  <a:srgbClr val="000000"/>
                </a:solidFill>
                <a:latin typeface="Times New Roman" panose="02020603050405020304" pitchFamily="18" charset="0"/>
                <a:ea typeface="宋体" panose="02010600030101010101" pitchFamily="2" charset="-122"/>
              </a:rPr>
              <a:t> are then rounded off to the nearest allowed value in the b-axis. If a choice of </a:t>
            </a:r>
            <a:r>
              <a:rPr lang="en-US" altLang="zh-CN" sz="2000" i="1" kern="0" dirty="0" err="1" smtClean="0">
                <a:solidFill>
                  <a:srgbClr val="000000"/>
                </a:solidFill>
                <a:latin typeface="Times New Roman" panose="02020603050405020304" pitchFamily="18" charset="0"/>
                <a:ea typeface="宋体" panose="02010600030101010101" pitchFamily="2" charset="-122"/>
              </a:rPr>
              <a:t>a</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p</a:t>
            </a:r>
            <a:r>
              <a:rPr lang="en-US" altLang="zh-CN" sz="2000" kern="0" dirty="0" smtClean="0">
                <a:solidFill>
                  <a:srgbClr val="000000"/>
                </a:solidFill>
                <a:latin typeface="Times New Roman" panose="02020603050405020304" pitchFamily="18" charset="0"/>
                <a:ea typeface="宋体" panose="02010600030101010101" pitchFamily="2" charset="-122"/>
              </a:rPr>
              <a:t> results in solution </a:t>
            </a:r>
            <a:r>
              <a:rPr lang="en-US" altLang="zh-CN" sz="2000" i="1" kern="0" dirty="0" err="1" smtClean="0">
                <a:solidFill>
                  <a:srgbClr val="000000"/>
                </a:solidFill>
                <a:latin typeface="Times New Roman" panose="02020603050405020304" pitchFamily="18" charset="0"/>
                <a:ea typeface="宋体" panose="02010600030101010101" pitchFamily="2" charset="-122"/>
              </a:rPr>
              <a:t>b</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q</a:t>
            </a:r>
            <a:r>
              <a:rPr lang="en-US" altLang="zh-CN" sz="2000" kern="0" dirty="0" smtClean="0">
                <a:solidFill>
                  <a:srgbClr val="000000"/>
                </a:solidFill>
                <a:latin typeface="Times New Roman" panose="02020603050405020304" pitchFamily="18" charset="0"/>
                <a:ea typeface="宋体" panose="02010600030101010101" pitchFamily="2" charset="-122"/>
              </a:rPr>
              <a:t>, we let </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a:t>
            </a:r>
            <a:r>
              <a:rPr lang="en-US" altLang="zh-CN" sz="2000" i="1" kern="0" dirty="0" err="1" smtClean="0">
                <a:solidFill>
                  <a:srgbClr val="000000"/>
                </a:solidFill>
                <a:latin typeface="Times New Roman" panose="02020603050405020304" pitchFamily="18" charset="0"/>
                <a:ea typeface="宋体" panose="02010600030101010101" pitchFamily="2" charset="-122"/>
              </a:rPr>
              <a:t>p</a:t>
            </a:r>
            <a:r>
              <a:rPr lang="en-US" altLang="zh-CN" sz="2000" kern="0" dirty="0" err="1" smtClean="0">
                <a:solidFill>
                  <a:srgbClr val="000000"/>
                </a:solidFill>
                <a:latin typeface="Times New Roman" panose="02020603050405020304" pitchFamily="18" charset="0"/>
                <a:ea typeface="宋体" panose="02010600030101010101" pitchFamily="2" charset="-122"/>
              </a:rPr>
              <a:t>,</a:t>
            </a:r>
            <a:r>
              <a:rPr lang="en-US" altLang="zh-CN" sz="2000" i="1" kern="0" dirty="0" err="1" smtClean="0">
                <a:solidFill>
                  <a:srgbClr val="000000"/>
                </a:solidFill>
                <a:latin typeface="Times New Roman" panose="02020603050405020304" pitchFamily="18" charset="0"/>
                <a:ea typeface="宋体" panose="02010600030101010101" pitchFamily="2" charset="-122"/>
              </a:rPr>
              <a:t>q</a:t>
            </a:r>
            <a:r>
              <a:rPr lang="en-US" altLang="zh-CN" sz="2000" kern="0" dirty="0" smtClean="0">
                <a:solidFill>
                  <a:srgbClr val="000000"/>
                </a:solidFill>
                <a:latin typeface="Times New Roman" panose="02020603050405020304" pitchFamily="18" charset="0"/>
                <a:ea typeface="宋体" panose="02010600030101010101" pitchFamily="2" charset="-122"/>
              </a:rPr>
              <a:t>)=</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a:t>
            </a:r>
            <a:r>
              <a:rPr lang="en-US" altLang="zh-CN" sz="2000" i="1" kern="0" dirty="0" err="1" smtClean="0">
                <a:solidFill>
                  <a:srgbClr val="000000"/>
                </a:solidFill>
                <a:latin typeface="Times New Roman" panose="02020603050405020304" pitchFamily="18" charset="0"/>
                <a:ea typeface="宋体" panose="02010600030101010101" pitchFamily="2" charset="-122"/>
              </a:rPr>
              <a:t>p</a:t>
            </a:r>
            <a:r>
              <a:rPr lang="en-US" altLang="zh-CN" sz="2000" kern="0" dirty="0" err="1" smtClean="0">
                <a:solidFill>
                  <a:srgbClr val="000000"/>
                </a:solidFill>
                <a:latin typeface="Times New Roman" panose="02020603050405020304" pitchFamily="18" charset="0"/>
                <a:ea typeface="宋体" panose="02010600030101010101" pitchFamily="2" charset="-122"/>
              </a:rPr>
              <a:t>,</a:t>
            </a:r>
            <a:r>
              <a:rPr lang="en-US" altLang="zh-CN" sz="2000" i="1" kern="0" dirty="0" err="1" smtClean="0">
                <a:solidFill>
                  <a:srgbClr val="000000"/>
                </a:solidFill>
                <a:latin typeface="Times New Roman" panose="02020603050405020304" pitchFamily="18" charset="0"/>
                <a:ea typeface="宋体" panose="02010600030101010101" pitchFamily="2" charset="-122"/>
              </a:rPr>
              <a:t>q</a:t>
            </a:r>
            <a:r>
              <a:rPr lang="en-US" altLang="zh-CN" sz="2000" kern="0" dirty="0" smtClean="0">
                <a:solidFill>
                  <a:srgbClr val="000000"/>
                </a:solidFill>
                <a:latin typeface="Times New Roman" panose="02020603050405020304" pitchFamily="18" charset="0"/>
                <a:ea typeface="宋体" panose="02010600030101010101" pitchFamily="2" charset="-122"/>
              </a:rPr>
              <a:t>)+1</a:t>
            </a:r>
          </a:p>
          <a:p>
            <a:pPr marL="533400" indent="-533400" eaLnBrk="1" hangingPunct="1">
              <a:buFontTx/>
              <a:buAutoNum type="arabicPeriod"/>
            </a:pPr>
            <a:r>
              <a:rPr lang="en-US" altLang="zh-CN" sz="2000" kern="0" dirty="0" smtClean="0">
                <a:solidFill>
                  <a:srgbClr val="000000"/>
                </a:solidFill>
                <a:latin typeface="Times New Roman" panose="02020603050405020304" pitchFamily="18" charset="0"/>
                <a:ea typeface="宋体" panose="02010600030101010101" pitchFamily="2" charset="-122"/>
              </a:rPr>
              <a:t>At the end of this procedure, a value </a:t>
            </a:r>
            <a:r>
              <a:rPr lang="en-US" altLang="zh-CN" sz="2000" i="1" kern="0" dirty="0" smtClean="0">
                <a:solidFill>
                  <a:srgbClr val="000000"/>
                </a:solidFill>
                <a:latin typeface="Times New Roman" panose="02020603050405020304" pitchFamily="18" charset="0"/>
                <a:ea typeface="宋体" panose="02010600030101010101" pitchFamily="2" charset="-122"/>
              </a:rPr>
              <a:t>Q</a:t>
            </a:r>
            <a:r>
              <a:rPr lang="en-US" altLang="zh-CN" sz="2000" kern="0" dirty="0" smtClean="0">
                <a:solidFill>
                  <a:srgbClr val="000000"/>
                </a:solidFill>
                <a:latin typeface="Times New Roman" panose="02020603050405020304" pitchFamily="18" charset="0"/>
                <a:ea typeface="宋体" panose="02010600030101010101" pitchFamily="2" charset="-122"/>
              </a:rPr>
              <a:t> in </a:t>
            </a:r>
            <a:r>
              <a:rPr lang="en-US" altLang="zh-CN" sz="2000" i="1" kern="0" dirty="0" smtClean="0">
                <a:solidFill>
                  <a:srgbClr val="000000"/>
                </a:solidFill>
                <a:latin typeface="Times New Roman" panose="02020603050405020304" pitchFamily="18" charset="0"/>
                <a:ea typeface="宋体" panose="02010600030101010101" pitchFamily="2" charset="-122"/>
              </a:rPr>
              <a:t>A</a:t>
            </a:r>
            <a:r>
              <a:rPr lang="en-US" altLang="zh-CN" sz="2000" kern="0" dirty="0" smtClean="0">
                <a:solidFill>
                  <a:srgbClr val="000000"/>
                </a:solidFill>
                <a:latin typeface="Times New Roman" panose="02020603050405020304" pitchFamily="18" charset="0"/>
                <a:ea typeface="宋体" panose="02010600030101010101" pitchFamily="2" charset="-122"/>
              </a:rPr>
              <a:t>(</a:t>
            </a:r>
            <a:r>
              <a:rPr lang="en-US" altLang="zh-CN" sz="2000" i="1" kern="0" dirty="0" err="1" smtClean="0">
                <a:solidFill>
                  <a:srgbClr val="000000"/>
                </a:solidFill>
                <a:latin typeface="Times New Roman" panose="02020603050405020304" pitchFamily="18" charset="0"/>
                <a:ea typeface="宋体" panose="02010600030101010101" pitchFamily="2" charset="-122"/>
              </a:rPr>
              <a:t>i</a:t>
            </a:r>
            <a:r>
              <a:rPr lang="en-US" altLang="zh-CN" sz="2000" kern="0" dirty="0" err="1" smtClean="0">
                <a:solidFill>
                  <a:srgbClr val="000000"/>
                </a:solidFill>
                <a:latin typeface="Times New Roman" panose="02020603050405020304" pitchFamily="18" charset="0"/>
                <a:ea typeface="宋体" panose="02010600030101010101" pitchFamily="2" charset="-122"/>
              </a:rPr>
              <a:t>,</a:t>
            </a:r>
            <a:r>
              <a:rPr lang="en-US" altLang="zh-CN" sz="2000" i="1" kern="0" dirty="0" err="1" smtClean="0">
                <a:solidFill>
                  <a:srgbClr val="000000"/>
                </a:solidFill>
                <a:latin typeface="Times New Roman" panose="02020603050405020304" pitchFamily="18" charset="0"/>
                <a:ea typeface="宋体" panose="02010600030101010101" pitchFamily="2" charset="-122"/>
              </a:rPr>
              <a:t>j</a:t>
            </a:r>
            <a:r>
              <a:rPr lang="en-US" altLang="zh-CN" sz="2000" kern="0" dirty="0" smtClean="0">
                <a:solidFill>
                  <a:srgbClr val="000000"/>
                </a:solidFill>
                <a:latin typeface="Times New Roman" panose="02020603050405020304" pitchFamily="18" charset="0"/>
                <a:ea typeface="宋体" panose="02010600030101010101" pitchFamily="2" charset="-122"/>
              </a:rPr>
              <a:t>) corresponds to </a:t>
            </a:r>
            <a:r>
              <a:rPr lang="en-US" altLang="zh-CN" sz="2000" i="1" kern="0" dirty="0" smtClean="0">
                <a:solidFill>
                  <a:srgbClr val="000000"/>
                </a:solidFill>
                <a:latin typeface="Times New Roman" panose="02020603050405020304" pitchFamily="18" charset="0"/>
                <a:ea typeface="宋体" panose="02010600030101010101" pitchFamily="2" charset="-122"/>
              </a:rPr>
              <a:t>Q</a:t>
            </a:r>
            <a:r>
              <a:rPr lang="en-US" altLang="zh-CN" sz="2000" kern="0" dirty="0" smtClean="0">
                <a:solidFill>
                  <a:srgbClr val="000000"/>
                </a:solidFill>
                <a:latin typeface="Times New Roman" panose="02020603050405020304" pitchFamily="18" charset="0"/>
                <a:ea typeface="宋体" panose="02010600030101010101" pitchFamily="2" charset="-122"/>
              </a:rPr>
              <a:t> points in the </a:t>
            </a:r>
            <a:r>
              <a:rPr lang="en-US" altLang="zh-CN" sz="2000" kern="0" dirty="0" err="1" smtClean="0">
                <a:solidFill>
                  <a:srgbClr val="000000"/>
                </a:solidFill>
                <a:latin typeface="Times New Roman" panose="02020603050405020304" pitchFamily="18" charset="0"/>
                <a:ea typeface="宋体" panose="02010600030101010101" pitchFamily="2" charset="-122"/>
              </a:rPr>
              <a:t>xy</a:t>
            </a:r>
            <a:r>
              <a:rPr lang="en-US" altLang="zh-CN" sz="2000" kern="0" dirty="0" smtClean="0">
                <a:solidFill>
                  <a:srgbClr val="000000"/>
                </a:solidFill>
                <a:latin typeface="Times New Roman" panose="02020603050405020304" pitchFamily="18" charset="0"/>
                <a:ea typeface="宋体" panose="02010600030101010101" pitchFamily="2" charset="-122"/>
              </a:rPr>
              <a:t> space lying on the line </a:t>
            </a:r>
            <a:r>
              <a:rPr lang="en-US" altLang="zh-CN" sz="2000" i="1" kern="0" dirty="0" smtClean="0">
                <a:solidFill>
                  <a:srgbClr val="000000"/>
                </a:solidFill>
                <a:latin typeface="Times New Roman" panose="02020603050405020304" pitchFamily="18" charset="0"/>
                <a:ea typeface="宋体" panose="02010600030101010101" pitchFamily="2" charset="-122"/>
              </a:rPr>
              <a:t>y=</a:t>
            </a:r>
            <a:r>
              <a:rPr lang="en-US" altLang="zh-CN" sz="2000" i="1" kern="0" dirty="0" err="1" smtClean="0">
                <a:solidFill>
                  <a:srgbClr val="000000"/>
                </a:solidFill>
                <a:latin typeface="Times New Roman" panose="02020603050405020304" pitchFamily="18" charset="0"/>
                <a:ea typeface="宋体" panose="02010600030101010101" pitchFamily="2" charset="-122"/>
              </a:rPr>
              <a:t>a</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i</a:t>
            </a:r>
            <a:r>
              <a:rPr lang="en-US" altLang="zh-CN" sz="2000" i="1" kern="0" dirty="0" err="1" smtClean="0">
                <a:solidFill>
                  <a:srgbClr val="000000"/>
                </a:solidFill>
                <a:latin typeface="Times New Roman" panose="02020603050405020304" pitchFamily="18" charset="0"/>
                <a:ea typeface="宋体" panose="02010600030101010101" pitchFamily="2" charset="-122"/>
              </a:rPr>
              <a:t>x+b</a:t>
            </a:r>
            <a:r>
              <a:rPr lang="en-US" altLang="zh-CN" sz="2000" i="1" kern="0" baseline="-25000" dirty="0" err="1" smtClean="0">
                <a:solidFill>
                  <a:srgbClr val="000000"/>
                </a:solidFill>
                <a:latin typeface="Times New Roman" panose="02020603050405020304" pitchFamily="18" charset="0"/>
                <a:ea typeface="宋体" panose="02010600030101010101" pitchFamily="2" charset="-122"/>
              </a:rPr>
              <a:t>j</a:t>
            </a:r>
            <a:r>
              <a:rPr lang="en-US" altLang="zh-CN" sz="2000" kern="0" dirty="0" smtClean="0">
                <a:solidFill>
                  <a:srgbClr val="000000"/>
                </a:solidFill>
                <a:latin typeface="Times New Roman" panose="02020603050405020304" pitchFamily="18" charset="0"/>
                <a:ea typeface="宋体" panose="02010600030101010101" pitchFamily="2" charset="-122"/>
              </a:rPr>
              <a:t>.</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144" y="1601065"/>
            <a:ext cx="4750420" cy="464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8"/>
          <p:cNvGraphicFramePr>
            <a:graphicFrameLocks noChangeAspect="1"/>
          </p:cNvGraphicFramePr>
          <p:nvPr/>
        </p:nvGraphicFramePr>
        <p:xfrm>
          <a:off x="2791836" y="3840884"/>
          <a:ext cx="1706562" cy="487363"/>
        </p:xfrm>
        <a:graphic>
          <a:graphicData uri="http://schemas.openxmlformats.org/presentationml/2006/ole">
            <mc:AlternateContent xmlns:mc="http://schemas.openxmlformats.org/markup-compatibility/2006">
              <mc:Choice xmlns:v="urn:schemas-microsoft-com:vml" Requires="v">
                <p:oleObj spid="_x0000_s82985" r:id="rId4" imgW="621665" imgH="177800" progId="Equation.DSMT4">
                  <p:embed/>
                </p:oleObj>
              </mc:Choice>
              <mc:Fallback>
                <p:oleObj r:id="rId4" imgW="621665" imgH="177800" progId="Equation.DSMT4">
                  <p:embed/>
                  <p:pic>
                    <p:nvPicPr>
                      <p:cNvPr id="0"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1836" y="3840884"/>
                        <a:ext cx="1706562" cy="4873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10"/>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52</a:t>
            </a:fld>
            <a:endParaRPr 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608" y="1283999"/>
            <a:ext cx="667702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858" y="3749386"/>
            <a:ext cx="38671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2" name="内容占位符 1"/>
          <p:cNvSpPr>
            <a:spLocks noGrp="1"/>
          </p:cNvSpPr>
          <p:nvPr>
            <p:ph idx="1"/>
          </p:nvPr>
        </p:nvSpPr>
        <p:spPr/>
        <p:txBody>
          <a:bodyPr>
            <a:normAutofit/>
          </a:bodyPr>
          <a:lstStyle/>
          <a:p>
            <a:pPr marL="342900" lvl="0" indent="-342900" fontAlgn="base">
              <a:lnSpc>
                <a:spcPct val="120000"/>
              </a:lnSpc>
              <a:spcBef>
                <a:spcPct val="0"/>
              </a:spcBef>
              <a:spcAft>
                <a:spcPct val="0"/>
              </a:spcAft>
              <a:buClr>
                <a:schemeClr val="accent2"/>
              </a:buClr>
              <a:buFont typeface="Wingdings" panose="05000000000000000000" pitchFamily="2" charset="2"/>
              <a:buChar char="u"/>
            </a:pPr>
            <a:r>
              <a:rPr lang="en-US" altLang="zh-CN" dirty="0">
                <a:solidFill>
                  <a:srgbClr val="000000"/>
                </a:solidFill>
                <a:latin typeface="Arial" panose="020B0604020202020204" pitchFamily="34" charset="0"/>
                <a:ea typeface="宋体" panose="02010600030101010101" pitchFamily="2" charset="-122"/>
                <a:cs typeface="+mn-cs"/>
              </a:rPr>
              <a:t>Quantize the parameter space (an array) and let the generation of a line be the increment of a counter at all cells in the parameter space that lie along the line.</a:t>
            </a:r>
          </a:p>
          <a:p>
            <a:pPr marL="342900" lvl="0" indent="-342900" fontAlgn="base">
              <a:lnSpc>
                <a:spcPct val="120000"/>
              </a:lnSpc>
              <a:spcBef>
                <a:spcPct val="0"/>
              </a:spcBef>
              <a:spcAft>
                <a:spcPct val="0"/>
              </a:spcAft>
              <a:buClr>
                <a:schemeClr val="accent2"/>
              </a:buClr>
              <a:buFont typeface="Wingdings" panose="05000000000000000000" pitchFamily="2" charset="2"/>
              <a:buChar char="u"/>
            </a:pPr>
            <a:r>
              <a:rPr lang="en-US" altLang="zh-CN" dirty="0">
                <a:solidFill>
                  <a:srgbClr val="000000"/>
                </a:solidFill>
                <a:latin typeface="Arial" panose="020B0604020202020204" pitchFamily="34" charset="0"/>
                <a:ea typeface="宋体" panose="02010600030101010101" pitchFamily="2" charset="-122"/>
                <a:cs typeface="+mn-cs"/>
              </a:rPr>
              <a:t>Histogram the resulting parameter space (accumulators).</a:t>
            </a:r>
          </a:p>
          <a:p>
            <a:pPr marL="342900" lvl="0" indent="-342900" fontAlgn="base">
              <a:lnSpc>
                <a:spcPct val="120000"/>
              </a:lnSpc>
              <a:spcBef>
                <a:spcPct val="0"/>
              </a:spcBef>
              <a:spcAft>
                <a:spcPct val="0"/>
              </a:spcAft>
              <a:buClr>
                <a:schemeClr val="accent2"/>
              </a:buClr>
              <a:buFont typeface="Wingdings" panose="05000000000000000000" pitchFamily="2" charset="2"/>
              <a:buChar char="u"/>
            </a:pPr>
            <a:r>
              <a:rPr lang="en-US" altLang="zh-CN" dirty="0">
                <a:solidFill>
                  <a:srgbClr val="000000"/>
                </a:solidFill>
                <a:latin typeface="Arial" panose="020B0604020202020204" pitchFamily="34" charset="0"/>
                <a:ea typeface="宋体" panose="02010600030101010101" pitchFamily="2" charset="-122"/>
                <a:cs typeface="+mn-cs"/>
              </a:rPr>
              <a:t>Peaks in this accumulator array occur at parameter locations corresponding to lines with significant support.</a:t>
            </a:r>
          </a:p>
          <a:p>
            <a:endParaRPr lang="zh-CN" altLang="en-US" sz="2800" dirty="0"/>
          </a:p>
        </p:txBody>
      </p:sp>
      <p:sp>
        <p:nvSpPr>
          <p:cNvPr id="3" name="灯片编号占位符 2"/>
          <p:cNvSpPr>
            <a:spLocks noGrp="1"/>
          </p:cNvSpPr>
          <p:nvPr>
            <p:ph type="sldNum" sz="quarter" idx="12"/>
          </p:nvPr>
        </p:nvSpPr>
        <p:spPr/>
        <p:txBody>
          <a:bodyPr/>
          <a:lstStyle/>
          <a:p>
            <a:fld id="{48F63A3B-78C7-47BE-AE5E-E10140E04643}" type="slidenum">
              <a:rPr lang="en-US" smtClean="0"/>
              <a:t>53</a:t>
            </a:fld>
            <a:endParaRPr 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252" y="3295907"/>
            <a:ext cx="6210205" cy="342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1"/>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2" name="内容占位符 1"/>
          <p:cNvSpPr>
            <a:spLocks noGrp="1"/>
          </p:cNvSpPr>
          <p:nvPr>
            <p:ph idx="1"/>
          </p:nvPr>
        </p:nvSpPr>
        <p:spPr/>
        <p:txBody>
          <a:bodyPr/>
          <a:lstStyle/>
          <a:p>
            <a:pPr marL="342900" lvl="0" indent="-342900" fontAlgn="base">
              <a:lnSpc>
                <a:spcPct val="100000"/>
              </a:lnSpc>
              <a:spcBef>
                <a:spcPct val="0"/>
              </a:spcBef>
              <a:spcAft>
                <a:spcPct val="0"/>
              </a:spcAft>
              <a:buClr>
                <a:schemeClr val="accent2"/>
              </a:buClr>
              <a:buFont typeface="Wingdings" panose="05000000000000000000" pitchFamily="2" charset="2"/>
              <a:buChar char="u"/>
            </a:pPr>
            <a:r>
              <a:rPr lang="en-US" altLang="zh-CN" b="1" i="1" dirty="0">
                <a:solidFill>
                  <a:srgbClr val="000000"/>
                </a:solidFill>
                <a:latin typeface="Arial" panose="020B0604020202020204" pitchFamily="34" charset="0"/>
                <a:ea typeface="宋体" panose="02010600030101010101" pitchFamily="2" charset="-122"/>
                <a:cs typeface="+mn-cs"/>
              </a:rPr>
              <a:t>a</a:t>
            </a:r>
            <a:r>
              <a:rPr lang="en-US" altLang="zh-CN" dirty="0">
                <a:solidFill>
                  <a:srgbClr val="000000"/>
                </a:solidFill>
                <a:latin typeface="Arial" panose="020B0604020202020204" pitchFamily="34" charset="0"/>
                <a:ea typeface="宋体" panose="02010600030101010101" pitchFamily="2" charset="-122"/>
                <a:cs typeface="+mn-cs"/>
              </a:rPr>
              <a:t> can be huge for near vertical lines, and there is no representation for a vertical line.</a:t>
            </a:r>
          </a:p>
          <a:p>
            <a:pPr marL="342900" lvl="0" indent="-342900" fontAlgn="base">
              <a:lnSpc>
                <a:spcPct val="100000"/>
              </a:lnSpc>
              <a:spcBef>
                <a:spcPct val="0"/>
              </a:spcBef>
              <a:spcAft>
                <a:spcPct val="0"/>
              </a:spcAft>
              <a:buClr>
                <a:schemeClr val="accent2"/>
              </a:buClr>
              <a:buFont typeface="Wingdings" panose="05000000000000000000" pitchFamily="2" charset="2"/>
              <a:buChar char="u"/>
            </a:pPr>
            <a:r>
              <a:rPr lang="en-US" altLang="zh-CN" dirty="0">
                <a:solidFill>
                  <a:srgbClr val="000000"/>
                </a:solidFill>
                <a:latin typeface="Arial" panose="020B0604020202020204" pitchFamily="34" charset="0"/>
                <a:ea typeface="宋体" panose="02010600030101010101" pitchFamily="2" charset="-122"/>
                <a:cs typeface="+mn-cs"/>
              </a:rPr>
              <a:t>Solution – using polar representation for lines.</a:t>
            </a:r>
          </a:p>
          <a:p>
            <a:pPr marL="342900" lvl="0" indent="-342900" fontAlgn="base">
              <a:lnSpc>
                <a:spcPct val="100000"/>
              </a:lnSpc>
              <a:spcBef>
                <a:spcPct val="0"/>
              </a:spcBef>
              <a:spcAft>
                <a:spcPct val="0"/>
              </a:spcAft>
              <a:buClr>
                <a:schemeClr val="accent2"/>
              </a:buClr>
              <a:buFont typeface="Wingdings" panose="05000000000000000000" pitchFamily="2" charset="2"/>
              <a:buChar char="u"/>
            </a:pPr>
            <a:endParaRPr lang="en-US" altLang="zh-CN" dirty="0">
              <a:solidFill>
                <a:srgbClr val="000000"/>
              </a:solidFill>
              <a:latin typeface="Arial" panose="020B0604020202020204" pitchFamily="34" charset="0"/>
              <a:ea typeface="宋体" panose="02010600030101010101" pitchFamily="2" charset="-122"/>
              <a:cs typeface="+mn-cs"/>
            </a:endParaRPr>
          </a:p>
          <a:p>
            <a:pPr marL="342900" lvl="0" indent="-342900" fontAlgn="base">
              <a:lnSpc>
                <a:spcPct val="100000"/>
              </a:lnSpc>
              <a:spcBef>
                <a:spcPct val="0"/>
              </a:spcBef>
              <a:spcAft>
                <a:spcPct val="0"/>
              </a:spcAft>
              <a:buClr>
                <a:schemeClr val="accent2"/>
              </a:buClr>
              <a:buFont typeface="Wingdings" panose="05000000000000000000" pitchFamily="2" charset="2"/>
              <a:buChar char="u"/>
            </a:pPr>
            <a:endParaRPr lang="en-US" altLang="zh-CN" dirty="0">
              <a:solidFill>
                <a:srgbClr val="000000"/>
              </a:solidFill>
              <a:latin typeface="Arial" panose="020B0604020202020204" pitchFamily="34" charset="0"/>
              <a:ea typeface="宋体" panose="02010600030101010101" pitchFamily="2" charset="-122"/>
              <a:cs typeface="+mn-cs"/>
            </a:endParaRPr>
          </a:p>
          <a:p>
            <a:pPr marL="342900" lvl="0" indent="-342900" fontAlgn="base">
              <a:lnSpc>
                <a:spcPct val="100000"/>
              </a:lnSpc>
              <a:spcBef>
                <a:spcPct val="0"/>
              </a:spcBef>
              <a:spcAft>
                <a:spcPct val="0"/>
              </a:spcAft>
              <a:buClr>
                <a:schemeClr val="accent2"/>
              </a:buClr>
              <a:buFont typeface="Wingdings" panose="05000000000000000000" pitchFamily="2" charset="2"/>
              <a:buChar char="u"/>
            </a:pPr>
            <a:r>
              <a:rPr lang="en-US" altLang="zh-CN" dirty="0">
                <a:solidFill>
                  <a:srgbClr val="000000"/>
                </a:solidFill>
                <a:latin typeface="Arial" panose="020B0604020202020204" pitchFamily="34" charset="0"/>
                <a:ea typeface="宋体" panose="02010600030101010101" pitchFamily="2" charset="-122"/>
                <a:cs typeface="+mn-cs"/>
              </a:rPr>
              <a:t>In polar representation, a point in the image correspond to </a:t>
            </a:r>
            <a:r>
              <a:rPr lang="en-US" altLang="zh-CN" dirty="0">
                <a:solidFill>
                  <a:srgbClr val="FF0000"/>
                </a:solidFill>
                <a:latin typeface="Arial" panose="020B0604020202020204" pitchFamily="34" charset="0"/>
                <a:ea typeface="宋体" panose="02010600030101010101" pitchFamily="2" charset="-122"/>
                <a:cs typeface="+mn-cs"/>
              </a:rPr>
              <a:t>sinusoidal curve</a:t>
            </a:r>
            <a:r>
              <a:rPr lang="en-US" altLang="zh-CN" dirty="0">
                <a:solidFill>
                  <a:srgbClr val="000000"/>
                </a:solidFill>
                <a:latin typeface="Arial" panose="020B0604020202020204" pitchFamily="34" charset="0"/>
                <a:ea typeface="宋体" panose="02010600030101010101" pitchFamily="2" charset="-122"/>
                <a:cs typeface="+mn-cs"/>
              </a:rPr>
              <a:t> in the parameter space.</a:t>
            </a:r>
          </a:p>
          <a:p>
            <a:pPr marL="342900" lvl="0" indent="-342900" fontAlgn="base">
              <a:lnSpc>
                <a:spcPct val="100000"/>
              </a:lnSpc>
              <a:spcBef>
                <a:spcPct val="0"/>
              </a:spcBef>
              <a:spcAft>
                <a:spcPct val="0"/>
              </a:spcAft>
              <a:buClr>
                <a:schemeClr val="accent2"/>
              </a:buClr>
              <a:buFont typeface="Wingdings" panose="05000000000000000000" pitchFamily="2" charset="2"/>
              <a:buChar char="u"/>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90</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 </a:t>
            </a:r>
            <a:r>
              <a:rPr lang="en-US" altLang="zh-CN" i="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θ</a:t>
            </a:r>
            <a:r>
              <a:rPr lang="en-US" altLang="zh-CN"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&lt;=90</a:t>
            </a:r>
          </a:p>
          <a:p>
            <a:pPr lvl="0" fontAlgn="base">
              <a:lnSpc>
                <a:spcPct val="100000"/>
              </a:lnSpc>
              <a:spcBef>
                <a:spcPct val="0"/>
              </a:spcBef>
              <a:spcAft>
                <a:spcPct val="0"/>
              </a:spcAft>
              <a:buClrTx/>
            </a:pPr>
            <a:endParaRPr lang="zh-CN" altLang="en-US" dirty="0">
              <a:solidFill>
                <a:srgbClr val="000000"/>
              </a:solidFill>
              <a:latin typeface="Arial" panose="020B0604020202020204" pitchFamily="34" charset="0"/>
              <a:ea typeface="宋体" panose="02010600030101010101" pitchFamily="2" charset="-122"/>
              <a:cs typeface="+mn-cs"/>
            </a:endParaRPr>
          </a:p>
          <a:p>
            <a:endParaRPr lang="zh-CN" altLang="en-US" dirty="0"/>
          </a:p>
        </p:txBody>
      </p:sp>
      <p:sp>
        <p:nvSpPr>
          <p:cNvPr id="3" name="灯片编号占位符 2"/>
          <p:cNvSpPr>
            <a:spLocks noGrp="1"/>
          </p:cNvSpPr>
          <p:nvPr>
            <p:ph type="sldNum" sz="quarter" idx="12"/>
          </p:nvPr>
        </p:nvSpPr>
        <p:spPr/>
        <p:txBody>
          <a:bodyPr/>
          <a:lstStyle/>
          <a:p>
            <a:fld id="{48F63A3B-78C7-47BE-AE5E-E10140E04643}" type="slidenum">
              <a:rPr lang="en-US" smtClean="0"/>
              <a:t>54</a:t>
            </a:fld>
            <a:endParaRPr lang="en-US" dirty="0"/>
          </a:p>
        </p:txBody>
      </p:sp>
      <p:graphicFrame>
        <p:nvGraphicFramePr>
          <p:cNvPr id="31" name="Object 19"/>
          <p:cNvGraphicFramePr>
            <a:graphicFrameLocks noChangeAspect="1"/>
          </p:cNvGraphicFramePr>
          <p:nvPr/>
        </p:nvGraphicFramePr>
        <p:xfrm>
          <a:off x="4923559" y="2483990"/>
          <a:ext cx="3006725" cy="497205"/>
        </p:xfrm>
        <a:graphic>
          <a:graphicData uri="http://schemas.openxmlformats.org/presentationml/2006/ole">
            <mc:AlternateContent xmlns:mc="http://schemas.openxmlformats.org/markup-compatibility/2006">
              <mc:Choice xmlns:v="urn:schemas-microsoft-com:vml" Requires="v">
                <p:oleObj spid="_x0000_s86121" r:id="rId3" imgW="1231265" imgH="203200" progId="Equation.3">
                  <p:embed/>
                </p:oleObj>
              </mc:Choice>
              <mc:Fallback>
                <p:oleObj r:id="rId3" imgW="1231265" imgH="203200" progId="Equation.3">
                  <p:embed/>
                  <p:pic>
                    <p:nvPicPr>
                      <p:cNvPr id="0" name="Object 19"/>
                      <p:cNvPicPr>
                        <a:picLocks noGrp="1" noChangeAspect="1" noChangeArrowheads="1"/>
                      </p:cNvPicPr>
                      <p:nvPr/>
                    </p:nvPicPr>
                    <p:blipFill>
                      <a:blip r:embed="rId4"/>
                      <a:srcRect/>
                      <a:stretch>
                        <a:fillRect/>
                      </a:stretch>
                    </p:blipFill>
                    <p:spPr bwMode="auto">
                      <a:xfrm>
                        <a:off x="4923559" y="2483990"/>
                        <a:ext cx="3006725" cy="49720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2" name="Group 34"/>
          <p:cNvGrpSpPr/>
          <p:nvPr/>
        </p:nvGrpSpPr>
        <p:grpSpPr bwMode="auto">
          <a:xfrm>
            <a:off x="5294240" y="4228841"/>
            <a:ext cx="2265362" cy="2279650"/>
            <a:chOff x="3137" y="2685"/>
            <a:chExt cx="1427" cy="1436"/>
          </a:xfrm>
        </p:grpSpPr>
        <p:sp>
          <p:nvSpPr>
            <p:cNvPr id="33" name="Line 22"/>
            <p:cNvSpPr>
              <a:spLocks noChangeShapeType="1"/>
            </p:cNvSpPr>
            <p:nvPr/>
          </p:nvSpPr>
          <p:spPr bwMode="auto">
            <a:xfrm>
              <a:off x="3199" y="3926"/>
              <a:ext cx="1365"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3"/>
            <p:cNvSpPr>
              <a:spLocks noChangeShapeType="1"/>
            </p:cNvSpPr>
            <p:nvPr/>
          </p:nvSpPr>
          <p:spPr bwMode="auto">
            <a:xfrm flipV="1">
              <a:off x="3199" y="2685"/>
              <a:ext cx="0" cy="124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4"/>
            <p:cNvSpPr>
              <a:spLocks noChangeShapeType="1"/>
            </p:cNvSpPr>
            <p:nvPr/>
          </p:nvSpPr>
          <p:spPr bwMode="auto">
            <a:xfrm>
              <a:off x="3137" y="3004"/>
              <a:ext cx="1117" cy="111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Line 25"/>
            <p:cNvSpPr>
              <a:spLocks noChangeShapeType="1"/>
            </p:cNvSpPr>
            <p:nvPr/>
          </p:nvSpPr>
          <p:spPr bwMode="auto">
            <a:xfrm flipV="1">
              <a:off x="3199" y="3270"/>
              <a:ext cx="204" cy="6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27"/>
            <p:cNvSpPr>
              <a:spLocks noChangeShapeType="1"/>
            </p:cNvSpPr>
            <p:nvPr/>
          </p:nvSpPr>
          <p:spPr bwMode="auto">
            <a:xfrm>
              <a:off x="3403" y="3279"/>
              <a:ext cx="0" cy="647"/>
            </a:xfrm>
            <a:prstGeom prst="line">
              <a:avLst/>
            </a:prstGeom>
            <a:noFill/>
            <a:ln w="12700" cap="rnd">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38" name="Line 28"/>
            <p:cNvSpPr>
              <a:spLocks noChangeShapeType="1"/>
            </p:cNvSpPr>
            <p:nvPr/>
          </p:nvSpPr>
          <p:spPr bwMode="auto">
            <a:xfrm flipH="1">
              <a:off x="3190" y="3279"/>
              <a:ext cx="204" cy="0"/>
            </a:xfrm>
            <a:prstGeom prst="line">
              <a:avLst/>
            </a:prstGeom>
            <a:noFill/>
            <a:ln w="12700" cap="rnd">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39" name="Text Box 29"/>
            <p:cNvSpPr txBox="1">
              <a:spLocks noChangeArrowheads="1"/>
            </p:cNvSpPr>
            <p:nvPr/>
          </p:nvSpPr>
          <p:spPr bwMode="auto">
            <a:xfrm>
              <a:off x="3372" y="3106"/>
              <a:ext cx="2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1400">
                  <a:ea typeface="宋体" panose="02010600030101010101" pitchFamily="2" charset="-122"/>
                </a:rPr>
                <a:t>x,y</a:t>
              </a:r>
            </a:p>
          </p:txBody>
        </p:sp>
        <p:sp>
          <p:nvSpPr>
            <p:cNvPr id="40" name="Text Box 30"/>
            <p:cNvSpPr txBox="1">
              <a:spLocks noChangeArrowheads="1"/>
            </p:cNvSpPr>
            <p:nvPr/>
          </p:nvSpPr>
          <p:spPr bwMode="auto">
            <a:xfrm>
              <a:off x="3168" y="3407"/>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1400" i="1">
                  <a:ea typeface="宋体" panose="02010600030101010101" pitchFamily="2" charset="-122"/>
                </a:rPr>
                <a:t>p</a:t>
              </a:r>
            </a:p>
          </p:txBody>
        </p:sp>
        <p:graphicFrame>
          <p:nvGraphicFramePr>
            <p:cNvPr id="41" name="Object 31"/>
            <p:cNvGraphicFramePr>
              <a:graphicFrameLocks noChangeAspect="1"/>
            </p:cNvGraphicFramePr>
            <p:nvPr/>
          </p:nvGraphicFramePr>
          <p:xfrm>
            <a:off x="3207" y="3810"/>
            <a:ext cx="94" cy="131"/>
          </p:xfrm>
          <a:graphic>
            <a:graphicData uri="http://schemas.openxmlformats.org/presentationml/2006/ole">
              <mc:AlternateContent xmlns:mc="http://schemas.openxmlformats.org/markup-compatibility/2006">
                <mc:Choice xmlns:v="urn:schemas-microsoft-com:vml" Requires="v">
                  <p:oleObj spid="_x0000_s86122" r:id="rId5" imgW="127000" imgH="177165" progId="Equation.3">
                    <p:embed/>
                  </p:oleObj>
                </mc:Choice>
                <mc:Fallback>
                  <p:oleObj r:id="rId5" imgW="127000" imgH="177165"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7" y="3810"/>
                          <a:ext cx="9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2" name="Line 32"/>
            <p:cNvSpPr>
              <a:spLocks noChangeShapeType="1"/>
            </p:cNvSpPr>
            <p:nvPr/>
          </p:nvSpPr>
          <p:spPr bwMode="auto">
            <a:xfrm flipH="1" flipV="1">
              <a:off x="3243" y="3802"/>
              <a:ext cx="160" cy="1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55</a:t>
            </a:fld>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27" y="1779731"/>
            <a:ext cx="11322320" cy="422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56</a:t>
            </a:fld>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036" y="1167245"/>
            <a:ext cx="5510212"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57</a:t>
            </a:fld>
            <a:endParaRPr lang="en-US" dirty="0"/>
          </a:p>
        </p:txBody>
      </p:sp>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559" y="2112097"/>
            <a:ext cx="6916737"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3759634" y="1448522"/>
            <a:ext cx="511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smtClean="0">
                <a:solidFill>
                  <a:srgbClr val="000000"/>
                </a:solidFill>
                <a:ea typeface="宋体" panose="02010600030101010101" pitchFamily="2" charset="-122"/>
              </a:rPr>
              <a:t>Hough Transform: 20 colinear points</a:t>
            </a:r>
          </a:p>
        </p:txBody>
      </p:sp>
      <p:sp>
        <p:nvSpPr>
          <p:cNvPr id="9" name="Rectangle 9"/>
          <p:cNvSpPr>
            <a:spLocks noChangeArrowheads="1"/>
          </p:cNvSpPr>
          <p:nvPr/>
        </p:nvSpPr>
        <p:spPr bwMode="auto">
          <a:xfrm>
            <a:off x="2964296" y="5644284"/>
            <a:ext cx="625951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buFontTx/>
              <a:buChar char="•"/>
            </a:pPr>
            <a:r>
              <a:rPr lang="en-US" altLang="zh-CN" sz="24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i="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θ</a:t>
            </a:r>
            <a:r>
              <a:rPr lang="en-US" altLang="zh-CN" sz="24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smtClean="0">
                <a:solidFill>
                  <a:srgbClr val="000000"/>
                </a:solidFill>
                <a:ea typeface="宋体" panose="02010600030101010101" pitchFamily="2" charset="-122"/>
              </a:rPr>
              <a:t>representation of line</a:t>
            </a:r>
          </a:p>
          <a:p>
            <a:pPr>
              <a:buFontTx/>
              <a:buChar char="•"/>
            </a:pPr>
            <a:r>
              <a:rPr lang="en-US" altLang="zh-CN" sz="2400" dirty="0" smtClean="0">
                <a:solidFill>
                  <a:srgbClr val="000000"/>
                </a:solidFill>
                <a:ea typeface="宋体" panose="02010600030101010101" pitchFamily="2" charset="-122"/>
              </a:rPr>
              <a:t>Maximum accumulator value is 20</a:t>
            </a:r>
          </a:p>
        </p:txBody>
      </p:sp>
      <p:graphicFrame>
        <p:nvGraphicFramePr>
          <p:cNvPr id="2" name="对象 1"/>
          <p:cNvGraphicFramePr/>
          <p:nvPr>
            <p:custDataLst>
              <p:tags r:id="rId2"/>
            </p:custDataLst>
          </p:nvPr>
        </p:nvGraphicFramePr>
        <p:xfrm>
          <a:off x="3145790" y="5717540"/>
          <a:ext cx="341630" cy="338455"/>
        </p:xfrm>
        <a:graphic>
          <a:graphicData uri="http://schemas.openxmlformats.org/presentationml/2006/ole">
            <mc:AlternateContent xmlns:mc="http://schemas.openxmlformats.org/markup-compatibility/2006">
              <mc:Choice xmlns:v="urn:schemas-microsoft-com:vml" Requires="v">
                <p:oleObj spid="_x0000_s100367" r:id="rId5" imgW="152400" imgH="165100" progId="Equation.KSEE3">
                  <p:embed/>
                </p:oleObj>
              </mc:Choice>
              <mc:Fallback>
                <p:oleObj r:id="rId5" imgW="152400" imgH="165100" progId="Equation.KSEE3">
                  <p:embed/>
                  <p:pic>
                    <p:nvPicPr>
                      <p:cNvPr id="0" name="图片 3"/>
                      <p:cNvPicPr/>
                      <p:nvPr/>
                    </p:nvPicPr>
                    <p:blipFill>
                      <a:blip r:embed="rId6"/>
                      <a:stretch>
                        <a:fillRect/>
                      </a:stretch>
                    </p:blipFill>
                    <p:spPr>
                      <a:xfrm>
                        <a:off x="3145790" y="5717540"/>
                        <a:ext cx="341630" cy="3384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9"/>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58</a:t>
            </a:fld>
            <a:endParaRPr lang="en-US" dirty="0"/>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061" y="2014826"/>
            <a:ext cx="7432675"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4091998" y="1454438"/>
            <a:ext cx="425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sz="2400" smtClean="0">
                <a:solidFill>
                  <a:srgbClr val="000000"/>
                </a:solidFill>
                <a:ea typeface="宋体" panose="02010600030101010101" pitchFamily="2" charset="-122"/>
              </a:rPr>
              <a:t>Hough Transform: “Noisy line”</a:t>
            </a:r>
          </a:p>
        </p:txBody>
      </p:sp>
      <p:sp>
        <p:nvSpPr>
          <p:cNvPr id="9" name="Rectangle 8"/>
          <p:cNvSpPr>
            <a:spLocks noChangeArrowheads="1"/>
          </p:cNvSpPr>
          <p:nvPr/>
        </p:nvSpPr>
        <p:spPr bwMode="auto">
          <a:xfrm>
            <a:off x="3520498" y="5764501"/>
            <a:ext cx="55435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US" altLang="zh-CN" sz="2400" dirty="0" smtClean="0">
                <a:solidFill>
                  <a:srgbClr val="000000"/>
                </a:solidFill>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θ</a:t>
            </a: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smtClean="0">
                <a:solidFill>
                  <a:srgbClr val="000000"/>
                </a:solidFill>
                <a:ea typeface="宋体" panose="02010600030101010101" pitchFamily="2" charset="-122"/>
              </a:rPr>
              <a:t>representation of line</a:t>
            </a:r>
          </a:p>
          <a:p>
            <a:r>
              <a:rPr lang="en-US" altLang="zh-CN" sz="2400" dirty="0" smtClean="0">
                <a:solidFill>
                  <a:srgbClr val="000000"/>
                </a:solidFill>
                <a:ea typeface="宋体" panose="02010600030101010101" pitchFamily="2" charset="-122"/>
              </a:rPr>
              <a:t>• Maximum accumulator value is 6</a:t>
            </a:r>
          </a:p>
        </p:txBody>
      </p:sp>
      <p:graphicFrame>
        <p:nvGraphicFramePr>
          <p:cNvPr id="5" name="对象 4"/>
          <p:cNvGraphicFramePr/>
          <p:nvPr>
            <p:custDataLst>
              <p:tags r:id="rId2"/>
            </p:custDataLst>
          </p:nvPr>
        </p:nvGraphicFramePr>
        <p:xfrm>
          <a:off x="3705225" y="5844540"/>
          <a:ext cx="341630" cy="338455"/>
        </p:xfrm>
        <a:graphic>
          <a:graphicData uri="http://schemas.openxmlformats.org/presentationml/2006/ole">
            <mc:AlternateContent xmlns:mc="http://schemas.openxmlformats.org/markup-compatibility/2006">
              <mc:Choice xmlns:v="urn:schemas-microsoft-com:vml" Requires="v">
                <p:oleObj spid="_x0000_s101391" r:id="rId5" imgW="152400" imgH="165100" progId="Equation.KSEE3">
                  <p:embed/>
                </p:oleObj>
              </mc:Choice>
              <mc:Fallback>
                <p:oleObj r:id="rId5" imgW="152400" imgH="165100" progId="Equation.KSEE3">
                  <p:embed/>
                  <p:pic>
                    <p:nvPicPr>
                      <p:cNvPr id="0" name="图片 3"/>
                      <p:cNvPicPr/>
                      <p:nvPr/>
                    </p:nvPicPr>
                    <p:blipFill>
                      <a:blip r:embed="rId6"/>
                      <a:stretch>
                        <a:fillRect/>
                      </a:stretch>
                    </p:blipFill>
                    <p:spPr>
                      <a:xfrm>
                        <a:off x="3705225" y="5844540"/>
                        <a:ext cx="341630" cy="3384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2" name="内容占位符 1"/>
          <p:cNvSpPr>
            <a:spLocks noGrp="1"/>
          </p:cNvSpPr>
          <p:nvPr>
            <p:ph idx="1"/>
          </p:nvPr>
        </p:nvSpPr>
        <p:spPr>
          <a:xfrm>
            <a:off x="550007" y="1236344"/>
            <a:ext cx="10963568" cy="4778375"/>
          </a:xfrm>
        </p:spPr>
        <p:txBody>
          <a:bodyPr/>
          <a:lstStyle/>
          <a:p>
            <a:pPr lvl="0" fontAlgn="base">
              <a:lnSpc>
                <a:spcPct val="150000"/>
              </a:lnSpc>
              <a:spcBef>
                <a:spcPct val="0"/>
              </a:spcBef>
              <a:spcAft>
                <a:spcPct val="0"/>
              </a:spcAft>
              <a:buClrTx/>
            </a:pPr>
            <a:r>
              <a:rPr lang="en-US" altLang="zh-CN" dirty="0">
                <a:solidFill>
                  <a:prstClr val="black"/>
                </a:solidFill>
                <a:latin typeface="Arial" panose="020B0604020202020204" pitchFamily="34" charset="0"/>
                <a:ea typeface="宋体" panose="02010600030101010101" pitchFamily="2" charset="-122"/>
                <a:cs typeface="+mn-cs"/>
              </a:rPr>
              <a:t>Now return to the edge linking problem</a:t>
            </a:r>
            <a:r>
              <a:rPr lang="en-US" altLang="zh-CN" dirty="0" smtClean="0">
                <a:solidFill>
                  <a:prstClr val="black"/>
                </a:solidFill>
                <a:latin typeface="Arial" panose="020B0604020202020204" pitchFamily="34" charset="0"/>
                <a:ea typeface="宋体" panose="02010600030101010101" pitchFamily="2" charset="-122"/>
                <a:cs typeface="+mn-cs"/>
              </a:rPr>
              <a:t>:</a:t>
            </a:r>
            <a:endParaRPr lang="en-US" altLang="zh-CN" dirty="0">
              <a:solidFill>
                <a:prstClr val="black"/>
              </a:solidFill>
              <a:latin typeface="Arial" panose="020B0604020202020204" pitchFamily="34" charset="0"/>
              <a:ea typeface="宋体" panose="02010600030101010101" pitchFamily="2" charset="-122"/>
              <a:cs typeface="+mn-cs"/>
            </a:endParaRPr>
          </a:p>
          <a:p>
            <a:pPr marL="457200" lvl="0" indent="-457200" fontAlgn="base">
              <a:lnSpc>
                <a:spcPct val="150000"/>
              </a:lnSpc>
              <a:spcBef>
                <a:spcPct val="0"/>
              </a:spcBef>
              <a:spcAft>
                <a:spcPct val="0"/>
              </a:spcAft>
              <a:buClr>
                <a:schemeClr val="accent2"/>
              </a:buClr>
              <a:buFont typeface="+mj-lt"/>
              <a:buAutoNum type="arabicPeriod"/>
            </a:pPr>
            <a:r>
              <a:rPr lang="en-US" altLang="zh-CN" dirty="0">
                <a:solidFill>
                  <a:prstClr val="black"/>
                </a:solidFill>
                <a:latin typeface="Arial" panose="020B0604020202020204" pitchFamily="34" charset="0"/>
                <a:ea typeface="宋体" panose="02010600030101010101" pitchFamily="2" charset="-122"/>
                <a:cs typeface="+mn-cs"/>
              </a:rPr>
              <a:t>Compute the gradient of an image and threshold it to obtain a binary image.</a:t>
            </a:r>
          </a:p>
          <a:p>
            <a:pPr marL="457200" lvl="0" indent="-457200" fontAlgn="base">
              <a:lnSpc>
                <a:spcPct val="150000"/>
              </a:lnSpc>
              <a:spcBef>
                <a:spcPct val="0"/>
              </a:spcBef>
              <a:spcAft>
                <a:spcPct val="0"/>
              </a:spcAft>
              <a:buClr>
                <a:schemeClr val="accent2"/>
              </a:buClr>
              <a:buFont typeface="+mj-lt"/>
              <a:buAutoNum type="arabicPeriod"/>
            </a:pPr>
            <a:r>
              <a:rPr lang="en-US" altLang="zh-CN" dirty="0">
                <a:solidFill>
                  <a:prstClr val="black"/>
                </a:solidFill>
                <a:latin typeface="Arial" panose="020B0604020202020204" pitchFamily="34" charset="0"/>
                <a:ea typeface="宋体" panose="02010600030101010101" pitchFamily="2" charset="-122"/>
                <a:cs typeface="+mn-cs"/>
              </a:rPr>
              <a:t>Specify subdivisions in the parameter plane.</a:t>
            </a:r>
          </a:p>
          <a:p>
            <a:pPr marL="457200" lvl="0" indent="-457200" fontAlgn="base">
              <a:lnSpc>
                <a:spcPct val="150000"/>
              </a:lnSpc>
              <a:spcBef>
                <a:spcPct val="0"/>
              </a:spcBef>
              <a:spcAft>
                <a:spcPct val="0"/>
              </a:spcAft>
              <a:buClr>
                <a:schemeClr val="accent2"/>
              </a:buClr>
              <a:buFont typeface="+mj-lt"/>
              <a:buAutoNum type="arabicPeriod"/>
            </a:pPr>
            <a:r>
              <a:rPr lang="en-US" altLang="zh-CN" dirty="0">
                <a:solidFill>
                  <a:prstClr val="black"/>
                </a:solidFill>
                <a:latin typeface="Arial" panose="020B0604020202020204" pitchFamily="34" charset="0"/>
                <a:ea typeface="宋体" panose="02010600030101010101" pitchFamily="2" charset="-122"/>
                <a:cs typeface="+mn-cs"/>
              </a:rPr>
              <a:t>Examine the counts of the accumulator cells for high pixel concentrations.</a:t>
            </a:r>
          </a:p>
          <a:p>
            <a:pPr marL="457200" lvl="0" indent="-457200" fontAlgn="base">
              <a:lnSpc>
                <a:spcPct val="150000"/>
              </a:lnSpc>
              <a:spcBef>
                <a:spcPct val="0"/>
              </a:spcBef>
              <a:spcAft>
                <a:spcPct val="0"/>
              </a:spcAft>
              <a:buClr>
                <a:schemeClr val="accent2"/>
              </a:buClr>
              <a:buFont typeface="+mj-lt"/>
              <a:buAutoNum type="arabicPeriod"/>
            </a:pPr>
            <a:r>
              <a:rPr lang="en-US" altLang="zh-CN" dirty="0">
                <a:solidFill>
                  <a:prstClr val="black"/>
                </a:solidFill>
                <a:latin typeface="Arial" panose="020B0604020202020204" pitchFamily="34" charset="0"/>
                <a:ea typeface="宋体" panose="02010600030101010101" pitchFamily="2" charset="-122"/>
                <a:cs typeface="+mn-cs"/>
              </a:rPr>
              <a:t>Examine the relationship (principally for continuity) between pixels in a chosen cell.</a:t>
            </a:r>
          </a:p>
          <a:p>
            <a:endParaRPr lang="zh-CN" altLang="en-US" dirty="0"/>
          </a:p>
        </p:txBody>
      </p:sp>
      <p:sp>
        <p:nvSpPr>
          <p:cNvPr id="3" name="灯片编号占位符 2"/>
          <p:cNvSpPr>
            <a:spLocks noGrp="1"/>
          </p:cNvSpPr>
          <p:nvPr>
            <p:ph type="sldNum" sz="quarter" idx="12"/>
          </p:nvPr>
        </p:nvSpPr>
        <p:spPr/>
        <p:txBody>
          <a:bodyPr/>
          <a:lstStyle/>
          <a:p>
            <a:fld id="{48F63A3B-78C7-47BE-AE5E-E10140E04643}" type="slidenum">
              <a:rPr lang="en-US" smtClean="0"/>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Segmentation</a:t>
            </a:r>
            <a:endParaRPr lang="en-US" altLang="zh-CN" smtClean="0">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6</a:t>
            </a:fld>
            <a:endParaRPr lang="en-US" dirty="0"/>
          </a:p>
        </p:txBody>
      </p:sp>
      <p:graphicFrame>
        <p:nvGraphicFramePr>
          <p:cNvPr id="13314" name="Object 4"/>
          <p:cNvGraphicFramePr>
            <a:graphicFrameLocks noChangeAspect="1"/>
          </p:cNvGraphicFramePr>
          <p:nvPr/>
        </p:nvGraphicFramePr>
        <p:xfrm>
          <a:off x="2822576" y="1420814"/>
          <a:ext cx="2581275" cy="2568575"/>
        </p:xfrm>
        <a:graphic>
          <a:graphicData uri="http://schemas.openxmlformats.org/presentationml/2006/ole">
            <mc:AlternateContent xmlns:mc="http://schemas.openxmlformats.org/markup-compatibility/2006">
              <mc:Choice xmlns:v="urn:schemas-microsoft-com:vml" Requires="v">
                <p:oleObj spid="_x0000_s13458" r:id="rId4" imgW="4323715" imgH="4311650" progId="CorelPhotoPaint.Image.11">
                  <p:embed/>
                </p:oleObj>
              </mc:Choice>
              <mc:Fallback>
                <p:oleObj r:id="rId4" imgW="4323715" imgH="4311650" progId="CorelPhotoPaint.Image.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r="49796" b="49933"/>
                      <a:stretch>
                        <a:fillRect/>
                      </a:stretch>
                    </p:blipFill>
                    <p:spPr bwMode="auto">
                      <a:xfrm>
                        <a:off x="2822576" y="1420814"/>
                        <a:ext cx="258127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15" name="Object 5"/>
          <p:cNvGraphicFramePr>
            <a:graphicFrameLocks noChangeAspect="1"/>
          </p:cNvGraphicFramePr>
          <p:nvPr/>
        </p:nvGraphicFramePr>
        <p:xfrm>
          <a:off x="6794501" y="1411288"/>
          <a:ext cx="2563813" cy="2584450"/>
        </p:xfrm>
        <a:graphic>
          <a:graphicData uri="http://schemas.openxmlformats.org/presentationml/2006/ole">
            <mc:AlternateContent xmlns:mc="http://schemas.openxmlformats.org/markup-compatibility/2006">
              <mc:Choice xmlns:v="urn:schemas-microsoft-com:vml" Requires="v">
                <p:oleObj spid="_x0000_s13459" r:id="rId6" imgW="4323715" imgH="4311650" progId="CorelPhotoPaint.Image.11">
                  <p:embed/>
                </p:oleObj>
              </mc:Choice>
              <mc:Fallback>
                <p:oleObj r:id="rId6" imgW="4323715" imgH="4311650" progId="CorelPhotoPaint.Image.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50128" t="49596"/>
                      <a:stretch>
                        <a:fillRect/>
                      </a:stretch>
                    </p:blipFill>
                    <p:spPr bwMode="auto">
                      <a:xfrm>
                        <a:off x="6794501" y="1411288"/>
                        <a:ext cx="256381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16" name="Object 6"/>
          <p:cNvGraphicFramePr>
            <a:graphicFrameLocks noChangeAspect="1"/>
          </p:cNvGraphicFramePr>
          <p:nvPr/>
        </p:nvGraphicFramePr>
        <p:xfrm>
          <a:off x="2822575" y="4149725"/>
          <a:ext cx="2579688" cy="2552700"/>
        </p:xfrm>
        <a:graphic>
          <a:graphicData uri="http://schemas.openxmlformats.org/presentationml/2006/ole">
            <mc:AlternateContent xmlns:mc="http://schemas.openxmlformats.org/markup-compatibility/2006">
              <mc:Choice xmlns:v="urn:schemas-microsoft-com:vml" Requires="v">
                <p:oleObj spid="_x0000_s13460" r:id="rId7" imgW="5422265" imgH="5378450" progId="CorelPhotoPaint.Image.11">
                  <p:embed/>
                </p:oleObj>
              </mc:Choice>
              <mc:Fallback>
                <p:oleObj r:id="rId7" imgW="5422265" imgH="5378450" progId="CorelPhotoPaint.Image.11">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r="66591" b="66672"/>
                      <a:stretch>
                        <a:fillRect/>
                      </a:stretch>
                    </p:blipFill>
                    <p:spPr bwMode="auto">
                      <a:xfrm>
                        <a:off x="2822575" y="4149725"/>
                        <a:ext cx="2579688"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17" name="Object 7"/>
          <p:cNvGraphicFramePr>
            <a:graphicFrameLocks noChangeAspect="1"/>
          </p:cNvGraphicFramePr>
          <p:nvPr/>
        </p:nvGraphicFramePr>
        <p:xfrm>
          <a:off x="6794500" y="4157664"/>
          <a:ext cx="2579688" cy="2536825"/>
        </p:xfrm>
        <a:graphic>
          <a:graphicData uri="http://schemas.openxmlformats.org/presentationml/2006/ole">
            <mc:AlternateContent xmlns:mc="http://schemas.openxmlformats.org/markup-compatibility/2006">
              <mc:Choice xmlns:v="urn:schemas-microsoft-com:vml" Requires="v">
                <p:oleObj spid="_x0000_s13461" r:id="rId9" imgW="5422265" imgH="5378450" progId="CorelPhotoPaint.Image.11">
                  <p:embed/>
                </p:oleObj>
              </mc:Choice>
              <mc:Fallback>
                <p:oleObj r:id="rId9" imgW="5422265" imgH="5378450" progId="CorelPhotoPaint.Image.11">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l="33328" t="66672" r="33063"/>
                      <a:stretch>
                        <a:fillRect/>
                      </a:stretch>
                    </p:blipFill>
                    <p:spPr bwMode="auto">
                      <a:xfrm>
                        <a:off x="6794500" y="4157664"/>
                        <a:ext cx="2579688"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318" name="AutoShape 8"/>
          <p:cNvSpPr>
            <a:spLocks noChangeArrowheads="1"/>
          </p:cNvSpPr>
          <p:nvPr/>
        </p:nvSpPr>
        <p:spPr bwMode="auto">
          <a:xfrm>
            <a:off x="5491164" y="2401889"/>
            <a:ext cx="1216025" cy="604837"/>
          </a:xfrm>
          <a:prstGeom prst="rightArrow">
            <a:avLst>
              <a:gd name="adj1" fmla="val 50000"/>
              <a:gd name="adj2" fmla="val 50235"/>
            </a:avLst>
          </a:prstGeom>
          <a:solidFill>
            <a:srgbClr val="000080"/>
          </a:solidFill>
          <a:ln w="12700">
            <a:solidFill>
              <a:schemeClr val="tx1"/>
            </a:solidFill>
            <a:miter lim="800000"/>
          </a:ln>
        </p:spPr>
        <p:txBody>
          <a:bodyPr wrap="none" anchor="ctr"/>
          <a:lstStyle/>
          <a:p>
            <a:endParaRPr lang="zh-CN" altLang="en-US">
              <a:ea typeface="宋体" panose="02010600030101010101" pitchFamily="2" charset="-122"/>
            </a:endParaRPr>
          </a:p>
        </p:txBody>
      </p:sp>
      <p:sp>
        <p:nvSpPr>
          <p:cNvPr id="13319" name="AutoShape 9"/>
          <p:cNvSpPr>
            <a:spLocks noChangeArrowheads="1"/>
          </p:cNvSpPr>
          <p:nvPr/>
        </p:nvSpPr>
        <p:spPr bwMode="auto">
          <a:xfrm>
            <a:off x="5489576" y="5124450"/>
            <a:ext cx="1216025" cy="604838"/>
          </a:xfrm>
          <a:prstGeom prst="rightArrow">
            <a:avLst>
              <a:gd name="adj1" fmla="val 50000"/>
              <a:gd name="adj2" fmla="val 50235"/>
            </a:avLst>
          </a:prstGeom>
          <a:solidFill>
            <a:srgbClr val="000080"/>
          </a:solidFill>
          <a:ln w="12700">
            <a:solidFill>
              <a:schemeClr val="tx1"/>
            </a:solidFill>
            <a:miter lim="800000"/>
          </a:ln>
        </p:spPr>
        <p:txBody>
          <a:bodyPr wrap="none" anchor="ctr"/>
          <a:lstStyle/>
          <a:p>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4"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317626"/>
            <a:ext cx="6203950" cy="5497513"/>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92162" name="Rectangle 12"/>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60</a:t>
            </a:fld>
            <a:endParaRPr lang="en-US" dirty="0"/>
          </a:p>
        </p:txBody>
      </p:sp>
      <p:sp>
        <p:nvSpPr>
          <p:cNvPr id="92163" name="Text Box 13"/>
          <p:cNvSpPr txBox="1">
            <a:spLocks noChangeArrowheads="1"/>
          </p:cNvSpPr>
          <p:nvPr/>
        </p:nvSpPr>
        <p:spPr bwMode="auto">
          <a:xfrm>
            <a:off x="8138446" y="2875681"/>
            <a:ext cx="267703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buFontTx/>
              <a:buAutoNum type="arabicPeriod"/>
            </a:pPr>
            <a:r>
              <a:rPr lang="en-US" altLang="zh-CN" dirty="0">
                <a:ea typeface="宋体" panose="02010600030101010101" pitchFamily="2" charset="-122"/>
              </a:rPr>
              <a:t>They belonged to one of the three accumulator cells with the highest count</a:t>
            </a:r>
          </a:p>
          <a:p>
            <a:pPr>
              <a:buFontTx/>
              <a:buAutoNum type="arabicPeriod"/>
            </a:pPr>
            <a:r>
              <a:rPr lang="en-US" altLang="zh-CN" dirty="0">
                <a:ea typeface="宋体" panose="02010600030101010101" pitchFamily="2" charset="-122"/>
              </a:rPr>
              <a:t>No gaps were longer than five pixels</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61</a:t>
            </a:fld>
            <a:endParaRPr lang="en-US" dirty="0"/>
          </a:p>
        </p:txBody>
      </p:sp>
      <p:pic>
        <p:nvPicPr>
          <p:cNvPr id="8"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12094" r="674"/>
          <a:stretch/>
        </p:blipFill>
        <p:spPr bwMode="auto">
          <a:xfrm>
            <a:off x="460901" y="1328057"/>
            <a:ext cx="6360813" cy="485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l="65891" r="1128" b="33800"/>
          <a:stretch>
            <a:fillRect/>
          </a:stretch>
        </p:blipFill>
        <p:spPr bwMode="auto">
          <a:xfrm>
            <a:off x="6922953" y="1142882"/>
            <a:ext cx="2500312"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箭头 9"/>
          <p:cNvSpPr>
            <a:spLocks noChangeArrowheads="1"/>
          </p:cNvSpPr>
          <p:nvPr/>
        </p:nvSpPr>
        <p:spPr bwMode="auto">
          <a:xfrm>
            <a:off x="6029738" y="2046169"/>
            <a:ext cx="660400" cy="520700"/>
          </a:xfrm>
          <a:prstGeom prst="rightArrow">
            <a:avLst>
              <a:gd name="adj1" fmla="val 50000"/>
              <a:gd name="adj2" fmla="val 50051"/>
            </a:avLst>
          </a:prstGeom>
          <a:solidFill>
            <a:srgbClr val="FF0000"/>
          </a:solidFill>
          <a:ln w="12700">
            <a:solidFill>
              <a:srgbClr val="000000"/>
            </a:solidFill>
            <a:round/>
          </a:ln>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a typeface="宋体" panose="02010600030101010101" pitchFamily="2" charset="-122"/>
            </a:endParaRPr>
          </a:p>
        </p:txBody>
      </p:sp>
      <p:sp>
        <p:nvSpPr>
          <p:cNvPr id="11" name="TextBox 6"/>
          <p:cNvSpPr txBox="1">
            <a:spLocks noChangeArrowheads="1"/>
          </p:cNvSpPr>
          <p:nvPr/>
        </p:nvSpPr>
        <p:spPr bwMode="auto">
          <a:xfrm>
            <a:off x="9423265" y="1546678"/>
            <a:ext cx="25923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smtClean="0">
                <a:solidFill>
                  <a:srgbClr val="FF0000"/>
                </a:solidFill>
                <a:ea typeface="宋体" panose="02010600030101010101" pitchFamily="2" charset="-122"/>
              </a:rPr>
              <a:t>Note: the parametric solution represents the whole line and not the segment</a:t>
            </a:r>
            <a:endParaRPr lang="zh-CN" altLang="en-US" dirty="0" smtClean="0">
              <a:solidFill>
                <a:srgbClr val="FF0000"/>
              </a:solidFill>
              <a:ea typeface="宋体" panose="02010600030101010101" pitchFamily="2" charset="-122"/>
            </a:endParaRPr>
          </a:p>
        </p:txBody>
      </p:sp>
      <p:grpSp>
        <p:nvGrpSpPr>
          <p:cNvPr id="4" name="组合 3"/>
          <p:cNvGrpSpPr/>
          <p:nvPr/>
        </p:nvGrpSpPr>
        <p:grpSpPr>
          <a:xfrm>
            <a:off x="7054510" y="3400307"/>
            <a:ext cx="4141705" cy="2956043"/>
            <a:chOff x="7054510" y="3400307"/>
            <a:chExt cx="4141705" cy="2956043"/>
          </a:xfrm>
        </p:grpSpPr>
        <p:pic>
          <p:nvPicPr>
            <p:cNvPr id="2" name="图片 1"/>
            <p:cNvPicPr>
              <a:picLocks noChangeAspect="1"/>
            </p:cNvPicPr>
            <p:nvPr/>
          </p:nvPicPr>
          <p:blipFill>
            <a:blip r:embed="rId4"/>
            <a:stretch>
              <a:fillRect/>
            </a:stretch>
          </p:blipFill>
          <p:spPr>
            <a:xfrm>
              <a:off x="7054510" y="3780143"/>
              <a:ext cx="4141705" cy="2576207"/>
            </a:xfrm>
            <a:prstGeom prst="rect">
              <a:avLst/>
            </a:prstGeom>
          </p:spPr>
        </p:pic>
        <p:sp>
          <p:nvSpPr>
            <p:cNvPr id="12" name="右箭头 11"/>
            <p:cNvSpPr>
              <a:spLocks noChangeArrowheads="1"/>
            </p:cNvSpPr>
            <p:nvPr/>
          </p:nvSpPr>
          <p:spPr bwMode="auto">
            <a:xfrm rot="5400000">
              <a:off x="8108403" y="3470157"/>
              <a:ext cx="660400" cy="520700"/>
            </a:xfrm>
            <a:prstGeom prst="rightArrow">
              <a:avLst>
                <a:gd name="adj1" fmla="val 50000"/>
                <a:gd name="adj2" fmla="val 50051"/>
              </a:avLst>
            </a:prstGeom>
            <a:solidFill>
              <a:srgbClr val="FF0000"/>
            </a:solidFill>
            <a:ln w="12700">
              <a:solidFill>
                <a:srgbClr val="000000"/>
              </a:solidFill>
              <a:round/>
            </a:ln>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blinds(horizontal)">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62</a:t>
            </a:fld>
            <a:endParaRPr lang="en-US" dirty="0"/>
          </a:p>
        </p:txBody>
      </p:sp>
      <p:pic>
        <p:nvPicPr>
          <p:cNvPr id="9523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520" y="1646500"/>
            <a:ext cx="4944156" cy="350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881" y="1646500"/>
            <a:ext cx="4944156" cy="350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Text Box 5"/>
          <p:cNvSpPr txBox="1">
            <a:spLocks noChangeArrowheads="1"/>
          </p:cNvSpPr>
          <p:nvPr/>
        </p:nvSpPr>
        <p:spPr bwMode="auto">
          <a:xfrm>
            <a:off x="2786742" y="5424038"/>
            <a:ext cx="75038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latin typeface="Book Antiqua" panose="02040602050305030304" pitchFamily="18" charset="0"/>
                <a:ea typeface="宋体" panose="02010600030101010101" pitchFamily="2" charset="-122"/>
              </a:rPr>
              <a:t>Gray Scale Image		</a:t>
            </a:r>
            <a:r>
              <a:rPr lang="en-US" altLang="zh-CN" dirty="0" smtClean="0">
                <a:latin typeface="Book Antiqua" panose="02040602050305030304" pitchFamily="18" charset="0"/>
                <a:ea typeface="宋体" panose="02010600030101010101" pitchFamily="2" charset="-122"/>
              </a:rPr>
              <a:t>                                 </a:t>
            </a:r>
            <a:r>
              <a:rPr lang="en-US" altLang="zh-CN" dirty="0">
                <a:latin typeface="Book Antiqua" panose="02040602050305030304" pitchFamily="18" charset="0"/>
                <a:ea typeface="宋体" panose="02010600030101010101" pitchFamily="2" charset="-122"/>
              </a:rPr>
              <a:t>	Edge Image (Canny)</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Hough Transform</a:t>
            </a:r>
          </a:p>
        </p:txBody>
      </p:sp>
      <p:sp>
        <p:nvSpPr>
          <p:cNvPr id="3" name="灯片编号占位符 2"/>
          <p:cNvSpPr>
            <a:spLocks noGrp="1"/>
          </p:cNvSpPr>
          <p:nvPr>
            <p:ph type="sldNum" sz="quarter" idx="12"/>
          </p:nvPr>
        </p:nvSpPr>
        <p:spPr/>
        <p:txBody>
          <a:bodyPr/>
          <a:lstStyle/>
          <a:p>
            <a:fld id="{48F63A3B-78C7-47BE-AE5E-E10140E04643}" type="slidenum">
              <a:rPr lang="en-US" smtClean="0"/>
              <a:t>63</a:t>
            </a:fld>
            <a:endParaRPr lang="en-US" dirty="0"/>
          </a:p>
        </p:txBody>
      </p:sp>
      <p:pic>
        <p:nvPicPr>
          <p:cNvPr id="962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027" y="1836738"/>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898" y="2321379"/>
            <a:ext cx="3826102" cy="314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title"/>
          </p:nvPr>
        </p:nvSpPr>
        <p:spPr/>
        <p:txBody>
          <a:bodyPr/>
          <a:lstStyle/>
          <a:p>
            <a:pPr eaLnBrk="1" hangingPunct="1"/>
            <a:r>
              <a:rPr lang="en-US" altLang="zh-TW" smtClean="0">
                <a:ea typeface="PMingLiU" pitchFamily="18" charset="-120"/>
              </a:rPr>
              <a:t>Hough transform detecting circles</a:t>
            </a:r>
          </a:p>
        </p:txBody>
      </p:sp>
      <p:sp>
        <p:nvSpPr>
          <p:cNvPr id="2" name="内容占位符 1"/>
          <p:cNvSpPr>
            <a:spLocks noGrp="1"/>
          </p:cNvSpPr>
          <p:nvPr>
            <p:ph idx="1"/>
          </p:nvPr>
        </p:nvSpPr>
        <p:spPr/>
        <p:txBody>
          <a:bodyPr/>
          <a:lstStyle/>
          <a:p>
            <a:pPr lvl="0">
              <a:lnSpc>
                <a:spcPct val="100000"/>
              </a:lnSpc>
              <a:buClr>
                <a:srgbClr val="5B9BD5">
                  <a:lumMod val="75000"/>
                </a:srgbClr>
              </a:buClr>
            </a:pPr>
            <a:r>
              <a:rPr lang="en-US" altLang="zh-CN" dirty="0">
                <a:solidFill>
                  <a:prstClr val="black"/>
                </a:solidFill>
              </a:rPr>
              <a:t>Although the focus so far has been on straight lines, the </a:t>
            </a:r>
            <a:r>
              <a:rPr lang="en-US" altLang="zh-CN" dirty="0" err="1">
                <a:solidFill>
                  <a:prstClr val="black"/>
                </a:solidFill>
              </a:rPr>
              <a:t>hough</a:t>
            </a:r>
            <a:r>
              <a:rPr lang="en-US" altLang="zh-CN" dirty="0">
                <a:solidFill>
                  <a:prstClr val="black"/>
                </a:solidFill>
              </a:rPr>
              <a:t> transform is applicable to any function of the form </a:t>
            </a:r>
            <a:r>
              <a:rPr lang="en-US" altLang="zh-CN" i="1" dirty="0">
                <a:solidFill>
                  <a:prstClr val="black"/>
                </a:solidFill>
                <a:latin typeface="Times New Roman" panose="02020603050405020304" pitchFamily="18" charset="0"/>
                <a:cs typeface="Times New Roman" panose="02020603050405020304" pitchFamily="18" charset="0"/>
              </a:rPr>
              <a:t>g</a:t>
            </a:r>
            <a:r>
              <a:rPr lang="en-US" altLang="zh-CN" dirty="0">
                <a:solidFill>
                  <a:prstClr val="black"/>
                </a:solidFill>
                <a:latin typeface="Times New Roman" panose="02020603050405020304" pitchFamily="18" charset="0"/>
                <a:cs typeface="Times New Roman" panose="02020603050405020304" pitchFamily="18" charset="0"/>
              </a:rPr>
              <a:t>(</a:t>
            </a:r>
            <a:r>
              <a:rPr lang="en-US" altLang="zh-CN" i="1" dirty="0">
                <a:solidFill>
                  <a:prstClr val="black"/>
                </a:solidFill>
                <a:latin typeface="Times New Roman" panose="02020603050405020304" pitchFamily="18" charset="0"/>
                <a:cs typeface="Times New Roman" panose="02020603050405020304" pitchFamily="18" charset="0"/>
              </a:rPr>
              <a:t>v</a:t>
            </a:r>
            <a:r>
              <a:rPr lang="en-US" altLang="zh-CN" dirty="0" smtClean="0">
                <a:solidFill>
                  <a:prstClr val="black"/>
                </a:solidFill>
                <a:latin typeface="Times New Roman" panose="02020603050405020304" pitchFamily="18" charset="0"/>
                <a:cs typeface="Times New Roman" panose="02020603050405020304" pitchFamily="18" charset="0"/>
              </a:rPr>
              <a:t>, </a:t>
            </a:r>
            <a:r>
              <a:rPr lang="en-US" altLang="zh-CN" i="1" dirty="0" smtClean="0">
                <a:solidFill>
                  <a:prstClr val="black"/>
                </a:solidFill>
                <a:latin typeface="Times New Roman" panose="02020603050405020304" pitchFamily="18" charset="0"/>
                <a:cs typeface="Times New Roman" panose="02020603050405020304" pitchFamily="18" charset="0"/>
              </a:rPr>
              <a:t>c</a:t>
            </a:r>
            <a:r>
              <a:rPr lang="en-US" altLang="zh-CN" dirty="0">
                <a:solidFill>
                  <a:prstClr val="black"/>
                </a:solidFill>
                <a:latin typeface="Times New Roman" panose="02020603050405020304" pitchFamily="18" charset="0"/>
                <a:cs typeface="Times New Roman" panose="02020603050405020304" pitchFamily="18" charset="0"/>
              </a:rPr>
              <a:t>)=0</a:t>
            </a:r>
            <a:r>
              <a:rPr lang="en-US" altLang="zh-CN" dirty="0">
                <a:solidFill>
                  <a:prstClr val="black"/>
                </a:solidFill>
              </a:rPr>
              <a:t>, where </a:t>
            </a:r>
            <a:r>
              <a:rPr lang="en-US" altLang="zh-CN" i="1" dirty="0">
                <a:solidFill>
                  <a:prstClr val="black"/>
                </a:solidFill>
                <a:latin typeface="Times New Roman" panose="02020603050405020304" pitchFamily="18" charset="0"/>
                <a:cs typeface="Times New Roman" panose="02020603050405020304" pitchFamily="18" charset="0"/>
              </a:rPr>
              <a:t>v</a:t>
            </a:r>
            <a:r>
              <a:rPr lang="en-US" altLang="zh-CN" dirty="0">
                <a:solidFill>
                  <a:prstClr val="black"/>
                </a:solidFill>
              </a:rPr>
              <a:t> is a vector of coordinates and </a:t>
            </a:r>
            <a:r>
              <a:rPr lang="en-US" altLang="zh-CN" i="1" dirty="0">
                <a:solidFill>
                  <a:prstClr val="black"/>
                </a:solidFill>
                <a:latin typeface="Times New Roman" panose="02020603050405020304" pitchFamily="18" charset="0"/>
                <a:cs typeface="Times New Roman" panose="02020603050405020304" pitchFamily="18" charset="0"/>
              </a:rPr>
              <a:t>c</a:t>
            </a:r>
            <a:r>
              <a:rPr lang="en-US" altLang="zh-CN" dirty="0">
                <a:solidFill>
                  <a:prstClr val="black"/>
                </a:solidFill>
              </a:rPr>
              <a:t> is a vector of coefficients. For example, the points lying on the circle</a:t>
            </a:r>
          </a:p>
          <a:p>
            <a:pPr lvl="0">
              <a:lnSpc>
                <a:spcPct val="100000"/>
              </a:lnSpc>
              <a:buClr>
                <a:srgbClr val="5B9BD5">
                  <a:lumMod val="75000"/>
                </a:srgbClr>
              </a:buClr>
            </a:pPr>
            <a:endParaRPr lang="en-US" altLang="zh-CN" dirty="0">
              <a:solidFill>
                <a:prstClr val="black"/>
              </a:solidFill>
            </a:endParaRPr>
          </a:p>
          <a:p>
            <a:pPr lvl="0">
              <a:lnSpc>
                <a:spcPct val="100000"/>
              </a:lnSpc>
              <a:buClr>
                <a:srgbClr val="5B9BD5">
                  <a:lumMod val="75000"/>
                </a:srgbClr>
              </a:buClr>
            </a:pPr>
            <a:endParaRPr lang="en-US" altLang="zh-CN" dirty="0">
              <a:solidFill>
                <a:prstClr val="black"/>
              </a:solidFill>
            </a:endParaRPr>
          </a:p>
          <a:p>
            <a:pPr lvl="0">
              <a:lnSpc>
                <a:spcPct val="100000"/>
              </a:lnSpc>
              <a:buClr>
                <a:srgbClr val="5B9BD5">
                  <a:lumMod val="75000"/>
                </a:srgbClr>
              </a:buClr>
            </a:pPr>
            <a:r>
              <a:rPr lang="en-US" altLang="zh-CN" dirty="0">
                <a:solidFill>
                  <a:prstClr val="black"/>
                </a:solidFill>
              </a:rPr>
              <a:t>can be detected by using the approach just discussed.</a:t>
            </a:r>
          </a:p>
          <a:p>
            <a:pPr lvl="0">
              <a:lnSpc>
                <a:spcPct val="100000"/>
              </a:lnSpc>
              <a:buClr>
                <a:srgbClr val="5B9BD5">
                  <a:lumMod val="75000"/>
                </a:srgbClr>
              </a:buClr>
            </a:pPr>
            <a:r>
              <a:rPr lang="en-US" altLang="zh-CN" dirty="0">
                <a:solidFill>
                  <a:prstClr val="black"/>
                </a:solidFill>
              </a:rPr>
              <a:t>The only difference is that there </a:t>
            </a:r>
          </a:p>
          <a:p>
            <a:pPr lvl="0">
              <a:lnSpc>
                <a:spcPct val="100000"/>
              </a:lnSpc>
              <a:buClr>
                <a:srgbClr val="5B9BD5">
                  <a:lumMod val="75000"/>
                </a:srgbClr>
              </a:buClr>
            </a:pPr>
            <a:r>
              <a:rPr lang="en-US" altLang="zh-CN" dirty="0">
                <a:solidFill>
                  <a:prstClr val="black"/>
                </a:solidFill>
              </a:rPr>
              <a:t>are three parameter.</a:t>
            </a:r>
          </a:p>
          <a:p>
            <a:pPr>
              <a:lnSpc>
                <a:spcPct val="100000"/>
              </a:lnSpc>
            </a:pPr>
            <a:endParaRPr lang="zh-CN" altLang="en-US" dirty="0"/>
          </a:p>
        </p:txBody>
      </p:sp>
      <p:sp>
        <p:nvSpPr>
          <p:cNvPr id="3" name="灯片编号占位符 2"/>
          <p:cNvSpPr>
            <a:spLocks noGrp="1"/>
          </p:cNvSpPr>
          <p:nvPr>
            <p:ph type="sldNum" sz="quarter" idx="12"/>
          </p:nvPr>
        </p:nvSpPr>
        <p:spPr/>
        <p:txBody>
          <a:bodyPr/>
          <a:lstStyle/>
          <a:p>
            <a:fld id="{48F63A3B-78C7-47BE-AE5E-E10140E04643}" type="slidenum">
              <a:rPr lang="en-US" smtClean="0"/>
              <a:t>64</a:t>
            </a:fld>
            <a:endParaRPr lang="en-US" dirty="0"/>
          </a:p>
        </p:txBody>
      </p:sp>
      <p:pic>
        <p:nvPicPr>
          <p:cNvPr id="7" name="Picture 4" descr="untit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160" y="4363717"/>
            <a:ext cx="3720159" cy="228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9"/>
          <p:cNvGraphicFramePr>
            <a:graphicFrameLocks noChangeAspect="1"/>
          </p:cNvGraphicFramePr>
          <p:nvPr/>
        </p:nvGraphicFramePr>
        <p:xfrm>
          <a:off x="4469177" y="2831383"/>
          <a:ext cx="3397250" cy="557213"/>
        </p:xfrm>
        <a:graphic>
          <a:graphicData uri="http://schemas.openxmlformats.org/presentationml/2006/ole">
            <mc:AlternateContent xmlns:mc="http://schemas.openxmlformats.org/markup-compatibility/2006">
              <mc:Choice xmlns:v="urn:schemas-microsoft-com:vml" Requires="v">
                <p:oleObj spid="_x0000_s97323" r:id="rId4" imgW="1473200" imgH="241300" progId="Equation.3">
                  <p:embed/>
                </p:oleObj>
              </mc:Choice>
              <mc:Fallback>
                <p:oleObj r:id="rId4" imgW="1473200" imgH="241300" progId="Equation.3">
                  <p:embed/>
                  <p:pic>
                    <p:nvPicPr>
                      <p:cNvPr id="0" name="Object 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9177" y="2831383"/>
                        <a:ext cx="3397250" cy="55721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8"/>
          <p:cNvSpPr>
            <a:spLocks noGrp="1" noChangeArrowheads="1"/>
          </p:cNvSpPr>
          <p:nvPr>
            <p:ph type="title"/>
          </p:nvPr>
        </p:nvSpPr>
        <p:spPr/>
        <p:txBody>
          <a:bodyPr/>
          <a:lstStyle/>
          <a:p>
            <a:pPr eaLnBrk="1" hangingPunct="1"/>
            <a:r>
              <a:rPr lang="en-US" altLang="zh-TW" smtClean="0">
                <a:ea typeface="PMingLiU" pitchFamily="18" charset="-120"/>
              </a:rPr>
              <a:t>Hough transform detecting circles</a:t>
            </a:r>
          </a:p>
        </p:txBody>
      </p:sp>
      <p:sp>
        <p:nvSpPr>
          <p:cNvPr id="2" name="内容占位符 1"/>
          <p:cNvSpPr>
            <a:spLocks noGrp="1"/>
          </p:cNvSpPr>
          <p:nvPr>
            <p:ph idx="1"/>
          </p:nvPr>
        </p:nvSpPr>
        <p:spPr>
          <a:xfrm>
            <a:off x="550006" y="1236343"/>
            <a:ext cx="11235593" cy="5272611"/>
          </a:xfrm>
        </p:spPr>
        <p:txBody>
          <a:bodyPr/>
          <a:lstStyle/>
          <a:p>
            <a:pPr marL="342900" lvl="0" indent="-342900">
              <a:lnSpc>
                <a:spcPct val="120000"/>
              </a:lnSpc>
              <a:buClr>
                <a:schemeClr val="accent2"/>
              </a:buClr>
              <a:buFont typeface="Wingdings" panose="05000000000000000000" pitchFamily="2" charset="2"/>
              <a:buChar char="u"/>
            </a:pPr>
            <a:r>
              <a:rPr lang="en-GB" altLang="zh-CN" dirty="0">
                <a:solidFill>
                  <a:prstClr val="black"/>
                </a:solidFill>
                <a:ea typeface="PMingLiU" pitchFamily="18" charset="-120"/>
              </a:rPr>
              <a:t>The procedure is to increment </a:t>
            </a:r>
            <a:r>
              <a:rPr lang="en-GB" altLang="zh-CN" i="1" dirty="0">
                <a:solidFill>
                  <a:prstClr val="black"/>
                </a:solidFill>
                <a:latin typeface="Times New Roman" panose="02020603050405020304" pitchFamily="18" charset="0"/>
                <a:ea typeface="PMingLiU" pitchFamily="18" charset="-120"/>
                <a:cs typeface="Times New Roman" panose="02020603050405020304" pitchFamily="18" charset="0"/>
              </a:rPr>
              <a:t>c</a:t>
            </a:r>
            <a:r>
              <a:rPr lang="en-GB" altLang="zh-CN" baseline="-25000" dirty="0">
                <a:solidFill>
                  <a:prstClr val="black"/>
                </a:solidFill>
                <a:latin typeface="Times New Roman" panose="02020603050405020304" pitchFamily="18" charset="0"/>
                <a:ea typeface="PMingLiU" pitchFamily="18" charset="-120"/>
                <a:cs typeface="Times New Roman" panose="02020603050405020304" pitchFamily="18" charset="0"/>
              </a:rPr>
              <a:t>1</a:t>
            </a:r>
            <a:r>
              <a:rPr lang="en-GB" altLang="zh-CN" dirty="0">
                <a:solidFill>
                  <a:prstClr val="black"/>
                </a:solidFill>
                <a:ea typeface="PMingLiU" pitchFamily="18" charset="-120"/>
              </a:rPr>
              <a:t> and </a:t>
            </a:r>
            <a:r>
              <a:rPr lang="en-GB" altLang="zh-CN" i="1" dirty="0">
                <a:solidFill>
                  <a:prstClr val="black"/>
                </a:solidFill>
                <a:latin typeface="Times New Roman" panose="02020603050405020304" pitchFamily="18" charset="0"/>
                <a:ea typeface="PMingLiU" pitchFamily="18" charset="-120"/>
                <a:cs typeface="Times New Roman" panose="02020603050405020304" pitchFamily="18" charset="0"/>
              </a:rPr>
              <a:t>c</a:t>
            </a:r>
            <a:r>
              <a:rPr lang="en-GB" altLang="zh-CN" baseline="-25000" dirty="0">
                <a:solidFill>
                  <a:prstClr val="black"/>
                </a:solidFill>
                <a:latin typeface="Times New Roman" panose="02020603050405020304" pitchFamily="18" charset="0"/>
                <a:ea typeface="PMingLiU" pitchFamily="18" charset="-120"/>
                <a:cs typeface="Times New Roman" panose="02020603050405020304" pitchFamily="18" charset="0"/>
              </a:rPr>
              <a:t>2</a:t>
            </a:r>
            <a:r>
              <a:rPr lang="en-GB" altLang="zh-CN" dirty="0">
                <a:solidFill>
                  <a:prstClr val="black"/>
                </a:solidFill>
                <a:ea typeface="PMingLiU" pitchFamily="18" charset="-120"/>
              </a:rPr>
              <a:t>, solve for the </a:t>
            </a:r>
            <a:r>
              <a:rPr lang="en-GB" altLang="zh-CN" i="1" dirty="0">
                <a:solidFill>
                  <a:prstClr val="black"/>
                </a:solidFill>
                <a:latin typeface="Times New Roman" panose="02020603050405020304" pitchFamily="18" charset="0"/>
                <a:ea typeface="PMingLiU" pitchFamily="18" charset="-120"/>
                <a:cs typeface="Times New Roman" panose="02020603050405020304" pitchFamily="18" charset="0"/>
              </a:rPr>
              <a:t>c</a:t>
            </a:r>
            <a:r>
              <a:rPr lang="en-GB" altLang="zh-CN" baseline="-25000" dirty="0">
                <a:solidFill>
                  <a:prstClr val="black"/>
                </a:solidFill>
                <a:latin typeface="Times New Roman" panose="02020603050405020304" pitchFamily="18" charset="0"/>
                <a:ea typeface="PMingLiU" pitchFamily="18" charset="-120"/>
                <a:cs typeface="Times New Roman" panose="02020603050405020304" pitchFamily="18" charset="0"/>
              </a:rPr>
              <a:t>3</a:t>
            </a:r>
            <a:r>
              <a:rPr lang="en-GB" altLang="zh-CN" dirty="0">
                <a:solidFill>
                  <a:prstClr val="black"/>
                </a:solidFill>
                <a:ea typeface="PMingLiU" pitchFamily="18" charset="-120"/>
              </a:rPr>
              <a:t> that satisfy</a:t>
            </a:r>
            <a:r>
              <a:rPr lang="en-GB" altLang="zh-CN" dirty="0" smtClean="0">
                <a:solidFill>
                  <a:prstClr val="black"/>
                </a:solidFill>
                <a:ea typeface="PMingLiU" pitchFamily="18" charset="-120"/>
              </a:rPr>
              <a:t>: </a:t>
            </a:r>
            <a:endParaRPr lang="en-GB" altLang="zh-CN" dirty="0">
              <a:solidFill>
                <a:prstClr val="black"/>
              </a:solidFill>
              <a:ea typeface="PMingLiU" pitchFamily="18" charset="-120"/>
            </a:endParaRPr>
          </a:p>
          <a:p>
            <a:pPr marL="342900" lvl="0" indent="-342900">
              <a:lnSpc>
                <a:spcPct val="120000"/>
              </a:lnSpc>
              <a:buClr>
                <a:schemeClr val="accent2"/>
              </a:buClr>
              <a:buFont typeface="Wingdings" panose="05000000000000000000" pitchFamily="2" charset="2"/>
              <a:buChar char="u"/>
            </a:pPr>
            <a:endParaRPr lang="en-GB" altLang="zh-CN" dirty="0">
              <a:solidFill>
                <a:prstClr val="black"/>
              </a:solidFill>
              <a:ea typeface="PMingLiU" pitchFamily="18" charset="-120"/>
            </a:endParaRPr>
          </a:p>
          <a:p>
            <a:pPr marL="342900" lvl="0" indent="-342900">
              <a:lnSpc>
                <a:spcPct val="120000"/>
              </a:lnSpc>
              <a:buClr>
                <a:schemeClr val="accent2"/>
              </a:buClr>
              <a:buFont typeface="Wingdings" panose="05000000000000000000" pitchFamily="2" charset="2"/>
              <a:buChar char="u"/>
            </a:pPr>
            <a:endParaRPr lang="en-GB" altLang="zh-CN" dirty="0">
              <a:solidFill>
                <a:prstClr val="black"/>
              </a:solidFill>
              <a:ea typeface="PMingLiU" pitchFamily="18" charset="-120"/>
            </a:endParaRPr>
          </a:p>
          <a:p>
            <a:pPr marL="342900" lvl="0" indent="-342900">
              <a:lnSpc>
                <a:spcPct val="120000"/>
              </a:lnSpc>
              <a:buClr>
                <a:schemeClr val="accent2"/>
              </a:buClr>
              <a:buFont typeface="Wingdings" panose="05000000000000000000" pitchFamily="2" charset="2"/>
              <a:buChar char="u"/>
            </a:pPr>
            <a:r>
              <a:rPr lang="en-GB" altLang="zh-CN" dirty="0">
                <a:solidFill>
                  <a:prstClr val="black"/>
                </a:solidFill>
                <a:ea typeface="PMingLiU" pitchFamily="18" charset="-120"/>
              </a:rPr>
              <a:t>Then updated the accumulator corresponding to the cell associated with the triplet </a:t>
            </a:r>
            <a:r>
              <a:rPr lang="en-GB" altLang="zh-CN" dirty="0">
                <a:solidFill>
                  <a:prstClr val="black"/>
                </a:solidFill>
                <a:latin typeface="Times New Roman" panose="02020603050405020304" pitchFamily="18" charset="0"/>
                <a:ea typeface="PMingLiU" pitchFamily="18" charset="-120"/>
                <a:cs typeface="Times New Roman" panose="02020603050405020304" pitchFamily="18" charset="0"/>
              </a:rPr>
              <a:t>(</a:t>
            </a:r>
            <a:r>
              <a:rPr lang="en-GB" altLang="zh-CN" i="1" dirty="0">
                <a:solidFill>
                  <a:prstClr val="black"/>
                </a:solidFill>
                <a:latin typeface="Times New Roman" panose="02020603050405020304" pitchFamily="18" charset="0"/>
                <a:ea typeface="PMingLiU" pitchFamily="18" charset="-120"/>
                <a:cs typeface="Times New Roman" panose="02020603050405020304" pitchFamily="18" charset="0"/>
              </a:rPr>
              <a:t>c</a:t>
            </a:r>
            <a:r>
              <a:rPr lang="en-GB" altLang="zh-CN" baseline="-25000" dirty="0">
                <a:solidFill>
                  <a:prstClr val="black"/>
                </a:solidFill>
                <a:latin typeface="Times New Roman" panose="02020603050405020304" pitchFamily="18" charset="0"/>
                <a:ea typeface="PMingLiU" pitchFamily="18" charset="-120"/>
                <a:cs typeface="Times New Roman" panose="02020603050405020304" pitchFamily="18" charset="0"/>
              </a:rPr>
              <a:t>1</a:t>
            </a:r>
            <a:r>
              <a:rPr lang="en-GB" altLang="zh-CN" dirty="0">
                <a:solidFill>
                  <a:prstClr val="black"/>
                </a:solidFill>
                <a:latin typeface="Times New Roman" panose="02020603050405020304" pitchFamily="18" charset="0"/>
                <a:ea typeface="PMingLiU" pitchFamily="18" charset="-120"/>
                <a:cs typeface="Times New Roman" panose="02020603050405020304" pitchFamily="18" charset="0"/>
              </a:rPr>
              <a:t>,</a:t>
            </a:r>
            <a:r>
              <a:rPr lang="en-GB" altLang="zh-CN" i="1" dirty="0">
                <a:solidFill>
                  <a:prstClr val="black"/>
                </a:solidFill>
                <a:latin typeface="Times New Roman" panose="02020603050405020304" pitchFamily="18" charset="0"/>
                <a:ea typeface="PMingLiU" pitchFamily="18" charset="-120"/>
                <a:cs typeface="Times New Roman" panose="02020603050405020304" pitchFamily="18" charset="0"/>
              </a:rPr>
              <a:t>c</a:t>
            </a:r>
            <a:r>
              <a:rPr lang="en-GB" altLang="zh-CN" baseline="-25000" dirty="0">
                <a:solidFill>
                  <a:prstClr val="black"/>
                </a:solidFill>
                <a:latin typeface="Times New Roman" panose="02020603050405020304" pitchFamily="18" charset="0"/>
                <a:ea typeface="PMingLiU" pitchFamily="18" charset="-120"/>
                <a:cs typeface="Times New Roman" panose="02020603050405020304" pitchFamily="18" charset="0"/>
              </a:rPr>
              <a:t>2</a:t>
            </a:r>
            <a:r>
              <a:rPr lang="en-GB" altLang="zh-CN" dirty="0">
                <a:solidFill>
                  <a:prstClr val="black"/>
                </a:solidFill>
                <a:latin typeface="Times New Roman" panose="02020603050405020304" pitchFamily="18" charset="0"/>
                <a:ea typeface="PMingLiU" pitchFamily="18" charset="-120"/>
                <a:cs typeface="Times New Roman" panose="02020603050405020304" pitchFamily="18" charset="0"/>
              </a:rPr>
              <a:t>,</a:t>
            </a:r>
            <a:r>
              <a:rPr lang="en-GB" altLang="zh-CN" i="1" dirty="0">
                <a:solidFill>
                  <a:prstClr val="black"/>
                </a:solidFill>
                <a:latin typeface="Times New Roman" panose="02020603050405020304" pitchFamily="18" charset="0"/>
                <a:ea typeface="PMingLiU" pitchFamily="18" charset="-120"/>
                <a:cs typeface="Times New Roman" panose="02020603050405020304" pitchFamily="18" charset="0"/>
              </a:rPr>
              <a:t>c</a:t>
            </a:r>
            <a:r>
              <a:rPr lang="en-GB" altLang="zh-CN" baseline="-25000" dirty="0">
                <a:solidFill>
                  <a:prstClr val="black"/>
                </a:solidFill>
                <a:latin typeface="Times New Roman" panose="02020603050405020304" pitchFamily="18" charset="0"/>
                <a:ea typeface="PMingLiU" pitchFamily="18" charset="-120"/>
                <a:cs typeface="Times New Roman" panose="02020603050405020304" pitchFamily="18" charset="0"/>
              </a:rPr>
              <a:t>3</a:t>
            </a:r>
            <a:r>
              <a:rPr lang="en-GB" altLang="zh-CN" dirty="0">
                <a:solidFill>
                  <a:prstClr val="black"/>
                </a:solidFill>
                <a:latin typeface="Times New Roman" panose="02020603050405020304" pitchFamily="18" charset="0"/>
                <a:ea typeface="PMingLiU" pitchFamily="18" charset="-120"/>
                <a:cs typeface="Times New Roman" panose="02020603050405020304" pitchFamily="18" charset="0"/>
              </a:rPr>
              <a:t>)</a:t>
            </a:r>
          </a:p>
          <a:p>
            <a:pPr marL="342900" lvl="0" indent="-342900">
              <a:lnSpc>
                <a:spcPct val="120000"/>
              </a:lnSpc>
              <a:buClr>
                <a:schemeClr val="accent2"/>
              </a:buClr>
              <a:buFont typeface="Wingdings" panose="05000000000000000000" pitchFamily="2" charset="2"/>
              <a:buChar char="u"/>
            </a:pPr>
            <a:endParaRPr lang="en-GB" altLang="zh-CN" dirty="0">
              <a:solidFill>
                <a:prstClr val="black"/>
              </a:solidFill>
              <a:ea typeface="PMingLiU" pitchFamily="18" charset="-120"/>
            </a:endParaRPr>
          </a:p>
          <a:p>
            <a:pPr marL="342900" lvl="0" indent="-342900">
              <a:lnSpc>
                <a:spcPct val="120000"/>
              </a:lnSpc>
              <a:buClr>
                <a:schemeClr val="accent2"/>
              </a:buClr>
              <a:buFont typeface="Wingdings" panose="05000000000000000000" pitchFamily="2" charset="2"/>
              <a:buChar char="u"/>
            </a:pPr>
            <a:r>
              <a:rPr lang="en-GB" altLang="zh-CN" dirty="0">
                <a:solidFill>
                  <a:prstClr val="black"/>
                </a:solidFill>
                <a:ea typeface="PMingLiU" pitchFamily="18" charset="-120"/>
              </a:rPr>
              <a:t>Clearly, the complexity of the </a:t>
            </a:r>
            <a:r>
              <a:rPr lang="en-GB" altLang="zh-CN" dirty="0" smtClean="0">
                <a:solidFill>
                  <a:prstClr val="black"/>
                </a:solidFill>
                <a:ea typeface="PMingLiU" pitchFamily="18" charset="-120"/>
              </a:rPr>
              <a:t>Hough </a:t>
            </a:r>
            <a:r>
              <a:rPr lang="en-GB" altLang="zh-CN" dirty="0">
                <a:solidFill>
                  <a:prstClr val="black"/>
                </a:solidFill>
                <a:ea typeface="PMingLiU" pitchFamily="18" charset="-120"/>
              </a:rPr>
              <a:t>transform is proportional to the number of coordinates and coefficients in a given functional </a:t>
            </a:r>
            <a:r>
              <a:rPr lang="en-GB" altLang="zh-CN" dirty="0" smtClean="0">
                <a:solidFill>
                  <a:prstClr val="black"/>
                </a:solidFill>
                <a:ea typeface="PMingLiU" pitchFamily="18" charset="-120"/>
              </a:rPr>
              <a:t>representation</a:t>
            </a:r>
            <a:r>
              <a:rPr lang="en-GB" altLang="zh-CN" dirty="0">
                <a:solidFill>
                  <a:prstClr val="black"/>
                </a:solidFill>
                <a:ea typeface="PMingLiU" pitchFamily="18" charset="-120"/>
              </a:rPr>
              <a:t>.</a:t>
            </a:r>
          </a:p>
        </p:txBody>
      </p:sp>
      <p:sp>
        <p:nvSpPr>
          <p:cNvPr id="3" name="灯片编号占位符 2"/>
          <p:cNvSpPr>
            <a:spLocks noGrp="1"/>
          </p:cNvSpPr>
          <p:nvPr>
            <p:ph type="sldNum" sz="quarter" idx="12"/>
          </p:nvPr>
        </p:nvSpPr>
        <p:spPr/>
        <p:txBody>
          <a:bodyPr/>
          <a:lstStyle/>
          <a:p>
            <a:fld id="{48F63A3B-78C7-47BE-AE5E-E10140E04643}" type="slidenum">
              <a:rPr lang="en-US" smtClean="0"/>
              <a:t>65</a:t>
            </a:fld>
            <a:endParaRPr lang="en-US" dirty="0"/>
          </a:p>
        </p:txBody>
      </p:sp>
      <p:graphicFrame>
        <p:nvGraphicFramePr>
          <p:cNvPr id="6" name="Object 19"/>
          <p:cNvGraphicFramePr>
            <a:graphicFrameLocks noChangeAspect="1"/>
          </p:cNvGraphicFramePr>
          <p:nvPr/>
        </p:nvGraphicFramePr>
        <p:xfrm>
          <a:off x="4225240" y="2019807"/>
          <a:ext cx="3767138" cy="617537"/>
        </p:xfrm>
        <a:graphic>
          <a:graphicData uri="http://schemas.openxmlformats.org/presentationml/2006/ole">
            <mc:AlternateContent xmlns:mc="http://schemas.openxmlformats.org/markup-compatibility/2006">
              <mc:Choice xmlns:v="urn:schemas-microsoft-com:vml" Requires="v">
                <p:oleObj spid="_x0000_s98346" r:id="rId3" imgW="1473200" imgH="241300" progId="Equation.3">
                  <p:embed/>
                </p:oleObj>
              </mc:Choice>
              <mc:Fallback>
                <p:oleObj r:id="rId3" imgW="1473200" imgH="241300" progId="Equation.3">
                  <p:embed/>
                  <p:pic>
                    <p:nvPicPr>
                      <p:cNvPr id="0" name="Object 1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5240" y="2019807"/>
                        <a:ext cx="3767138" cy="61753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4"/>
          <p:cNvSpPr>
            <a:spLocks noGrp="1" noChangeArrowheads="1"/>
          </p:cNvSpPr>
          <p:nvPr>
            <p:ph type="title"/>
          </p:nvPr>
        </p:nvSpPr>
        <p:spPr/>
        <p:txBody>
          <a:bodyPr/>
          <a:lstStyle/>
          <a:p>
            <a:pPr eaLnBrk="1" hangingPunct="1"/>
            <a:r>
              <a:rPr lang="en-US" altLang="zh-TW" smtClean="0">
                <a:ea typeface="PMingLiU" pitchFamily="18" charset="-120"/>
              </a:rPr>
              <a:t>Hough transform detecting circles</a:t>
            </a:r>
          </a:p>
        </p:txBody>
      </p:sp>
      <p:sp>
        <p:nvSpPr>
          <p:cNvPr id="3" name="灯片编号占位符 2"/>
          <p:cNvSpPr>
            <a:spLocks noGrp="1"/>
          </p:cNvSpPr>
          <p:nvPr>
            <p:ph type="sldNum" sz="quarter" idx="12"/>
          </p:nvPr>
        </p:nvSpPr>
        <p:spPr/>
        <p:txBody>
          <a:bodyPr/>
          <a:lstStyle/>
          <a:p>
            <a:fld id="{48F63A3B-78C7-47BE-AE5E-E10140E04643}" type="slidenum">
              <a:rPr lang="en-US" smtClean="0"/>
              <a:t>66</a:t>
            </a:fld>
            <a:endParaRPr lang="en-US" dirty="0"/>
          </a:p>
        </p:txBody>
      </p:sp>
      <p:pic>
        <p:nvPicPr>
          <p:cNvPr id="99330" name="Picture 7" descr="circl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425" y="1495426"/>
            <a:ext cx="348615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1" name="Picture 8" descr="circl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9051" y="2159001"/>
            <a:ext cx="290512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10"/>
          <p:cNvSpPr>
            <a:spLocks noChangeArrowheads="1"/>
          </p:cNvSpPr>
          <p:nvPr/>
        </p:nvSpPr>
        <p:spPr bwMode="auto">
          <a:xfrm>
            <a:off x="3121026" y="5481638"/>
            <a:ext cx="189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US" altLang="zh-CN" sz="2400" dirty="0">
                <a:ea typeface="宋体" panose="02010600030101010101" pitchFamily="2" charset="-122"/>
              </a:rPr>
              <a:t>Input image</a:t>
            </a:r>
            <a:endParaRPr lang="zh-CN" altLang="en-US" sz="2400" dirty="0">
              <a:ea typeface="宋体" panose="02010600030101010101" pitchFamily="2" charset="-122"/>
            </a:endParaRPr>
          </a:p>
        </p:txBody>
      </p:sp>
      <p:sp>
        <p:nvSpPr>
          <p:cNvPr id="2" name="矩形 1"/>
          <p:cNvSpPr/>
          <p:nvPr/>
        </p:nvSpPr>
        <p:spPr>
          <a:xfrm>
            <a:off x="7150099" y="5108028"/>
            <a:ext cx="3917293" cy="1200329"/>
          </a:xfrm>
          <a:prstGeom prst="rect">
            <a:avLst/>
          </a:prstGeom>
        </p:spPr>
        <p:txBody>
          <a:bodyPr wrap="square">
            <a:spAutoFit/>
          </a:bodyPr>
          <a:lstStyle/>
          <a:p>
            <a:r>
              <a:rPr lang="en-US" altLang="zh-CN" sz="2400" dirty="0"/>
              <a:t>name='circle2.tif';</a:t>
            </a:r>
          </a:p>
          <a:p>
            <a:r>
              <a:rPr lang="en-US" altLang="zh-CN" sz="2400" dirty="0"/>
              <a:t>x=</a:t>
            </a:r>
            <a:r>
              <a:rPr lang="en-US" altLang="zh-CN" sz="2400" dirty="0" err="1"/>
              <a:t>imread</a:t>
            </a:r>
            <a:r>
              <a:rPr lang="en-US" altLang="zh-CN" sz="2400" dirty="0"/>
              <a:t>(name);</a:t>
            </a:r>
          </a:p>
          <a:p>
            <a:r>
              <a:rPr lang="en-US" altLang="zh-CN" sz="2400" dirty="0"/>
              <a:t>y=edge(</a:t>
            </a:r>
            <a:r>
              <a:rPr lang="en-US" altLang="zh-CN" sz="2400" dirty="0" err="1"/>
              <a:t>x,</a:t>
            </a:r>
            <a:r>
              <a:rPr lang="en-US" altLang="zh-CN" sz="2400" dirty="0" err="1">
                <a:ea typeface="宋体" panose="02010600030101010101" pitchFamily="2" charset="-122"/>
              </a:rPr>
              <a:t>'canny</a:t>
            </a:r>
            <a:r>
              <a:rPr lang="en-US" altLang="zh-CN" sz="2400" dirty="0"/>
              <a: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
          <p:cNvSpPr>
            <a:spLocks noGrp="1" noChangeArrowheads="1"/>
          </p:cNvSpPr>
          <p:nvPr>
            <p:ph type="title"/>
          </p:nvPr>
        </p:nvSpPr>
        <p:spPr/>
        <p:txBody>
          <a:bodyPr/>
          <a:lstStyle/>
          <a:p>
            <a:pPr eaLnBrk="1" hangingPunct="1"/>
            <a:r>
              <a:rPr lang="en-US" altLang="zh-TW" smtClean="0">
                <a:ea typeface="PMingLiU" pitchFamily="18" charset="-120"/>
              </a:rPr>
              <a:t>Hough transform detecting circles</a:t>
            </a:r>
          </a:p>
        </p:txBody>
      </p:sp>
      <p:sp>
        <p:nvSpPr>
          <p:cNvPr id="100353" name="Rectangle 3"/>
          <p:cNvSpPr>
            <a:spLocks noGrp="1" noChangeArrowheads="1"/>
          </p:cNvSpPr>
          <p:nvPr>
            <p:ph idx="1"/>
          </p:nvPr>
        </p:nvSpPr>
        <p:spPr/>
        <p:txBody>
          <a:bodyPr/>
          <a:lstStyle/>
          <a:p>
            <a:pPr eaLnBrk="1" hangingPunct="1">
              <a:lnSpc>
                <a:spcPct val="120000"/>
              </a:lnSpc>
            </a:pPr>
            <a:r>
              <a:rPr lang="en-GB" altLang="zh-CN" sz="2400" dirty="0">
                <a:ea typeface="PMingLiU" pitchFamily="18" charset="-120"/>
              </a:rPr>
              <a:t>Find the </a:t>
            </a:r>
            <a:r>
              <a:rPr lang="en-GB" altLang="zh-CN" sz="2400" dirty="0" err="1">
                <a:ea typeface="PMingLiU" pitchFamily="18" charset="-120"/>
              </a:rPr>
              <a:t>center</a:t>
            </a:r>
            <a:r>
              <a:rPr lang="en-GB" altLang="zh-CN" sz="2400" dirty="0">
                <a:ea typeface="PMingLiU" pitchFamily="18" charset="-120"/>
              </a:rPr>
              <a:t> of the circle (the biggest value in the accumulator), since the radius is known, then we can find the circle we want.</a:t>
            </a:r>
            <a:endParaRPr lang="en-GB" altLang="zh-TW" sz="2400" dirty="0">
              <a:ea typeface="PMingLiU" pitchFamily="18" charset="-120"/>
            </a:endParaRPr>
          </a:p>
          <a:p>
            <a:pPr eaLnBrk="1" hangingPunct="1">
              <a:lnSpc>
                <a:spcPct val="80000"/>
              </a:lnSpc>
            </a:pPr>
            <a:endParaRPr lang="zh-TW" altLang="en-US" sz="2400" dirty="0">
              <a:ea typeface="PMingLiU" pitchFamily="18" charset="-120"/>
            </a:endParaRPr>
          </a:p>
        </p:txBody>
      </p:sp>
      <p:sp>
        <p:nvSpPr>
          <p:cNvPr id="2" name="灯片编号占位符 1"/>
          <p:cNvSpPr>
            <a:spLocks noGrp="1"/>
          </p:cNvSpPr>
          <p:nvPr>
            <p:ph type="sldNum" sz="quarter" idx="12"/>
          </p:nvPr>
        </p:nvSpPr>
        <p:spPr/>
        <p:txBody>
          <a:bodyPr/>
          <a:lstStyle/>
          <a:p>
            <a:fld id="{48F63A3B-78C7-47BE-AE5E-E10140E04643}" type="slidenum">
              <a:rPr lang="en-US" smtClean="0"/>
              <a:t>67</a:t>
            </a:fld>
            <a:endParaRPr lang="en-US" dirty="0"/>
          </a:p>
        </p:txBody>
      </p:sp>
      <p:sp>
        <p:nvSpPr>
          <p:cNvPr id="100355" name="Rectangle 11"/>
          <p:cNvSpPr>
            <a:spLocks noChangeArrowheads="1"/>
          </p:cNvSpPr>
          <p:nvPr/>
        </p:nvSpPr>
        <p:spPr bwMode="auto">
          <a:xfrm>
            <a:off x="7373939" y="2863850"/>
            <a:ext cx="293528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GB" altLang="zh-CN" sz="2400" dirty="0">
                <a:ea typeface="宋体" panose="02010600030101010101" pitchFamily="2" charset="-122"/>
              </a:rPr>
              <a:t>The </a:t>
            </a:r>
            <a:r>
              <a:rPr lang="en-GB" altLang="zh-CN" sz="2400" dirty="0" err="1">
                <a:ea typeface="宋体" panose="02010600030101010101" pitchFamily="2" charset="-122"/>
              </a:rPr>
              <a:t>center</a:t>
            </a:r>
            <a:r>
              <a:rPr lang="en-GB" altLang="zh-CN" sz="2400" dirty="0">
                <a:ea typeface="宋体" panose="02010600030101010101" pitchFamily="2" charset="-122"/>
              </a:rPr>
              <a:t> of the circle (the biggest value in the accumulator)</a:t>
            </a:r>
          </a:p>
          <a:p>
            <a:endParaRPr lang="en-GB" altLang="zh-CN" sz="2400" dirty="0">
              <a:ea typeface="宋体" panose="02010600030101010101" pitchFamily="2" charset="-122"/>
            </a:endParaRPr>
          </a:p>
          <a:p>
            <a:r>
              <a:rPr lang="en-GB" altLang="zh-CN" sz="2400" dirty="0" err="1">
                <a:solidFill>
                  <a:srgbClr val="FF0000"/>
                </a:solidFill>
                <a:ea typeface="宋体" panose="02010600030101010101" pitchFamily="2" charset="-122"/>
              </a:rPr>
              <a:t>Testhoughcircle.m</a:t>
            </a:r>
            <a:endParaRPr lang="en-US" altLang="zh-CN" sz="2400" dirty="0">
              <a:solidFill>
                <a:srgbClr val="FF0000"/>
              </a:solidFill>
              <a:ea typeface="宋体" panose="02010600030101010101" pitchFamily="2" charset="-122"/>
            </a:endParaRPr>
          </a:p>
        </p:txBody>
      </p:sp>
      <p:pic>
        <p:nvPicPr>
          <p:cNvPr id="100356" name="Picture 12" descr="circle3"/>
          <p:cNvPicPr>
            <a:picLocks noChangeAspect="1" noChangeArrowheads="1"/>
          </p:cNvPicPr>
          <p:nvPr/>
        </p:nvPicPr>
        <p:blipFill>
          <a:blip r:embed="rId2">
            <a:extLst>
              <a:ext uri="{28A0092B-C50C-407E-A947-70E740481C1C}">
                <a14:useLocalDpi xmlns:a14="http://schemas.microsoft.com/office/drawing/2010/main" val="0"/>
              </a:ext>
            </a:extLst>
          </a:blip>
          <a:srcRect t="13344" b="13489"/>
          <a:stretch>
            <a:fillRect/>
          </a:stretch>
        </p:blipFill>
        <p:spPr bwMode="auto">
          <a:xfrm>
            <a:off x="2339975" y="3084513"/>
            <a:ext cx="3752850" cy="318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Line 7"/>
          <p:cNvSpPr>
            <a:spLocks noChangeShapeType="1"/>
          </p:cNvSpPr>
          <p:nvPr/>
        </p:nvSpPr>
        <p:spPr bwMode="auto">
          <a:xfrm flipH="1">
            <a:off x="4300539" y="3451225"/>
            <a:ext cx="2962275" cy="1225550"/>
          </a:xfrm>
          <a:prstGeom prst="line">
            <a:avLst/>
          </a:prstGeom>
          <a:noFill/>
          <a:ln w="9525">
            <a:solidFill>
              <a:srgbClr val="FF0000"/>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TW" smtClean="0">
                <a:ea typeface="PMingLiU" pitchFamily="18" charset="-120"/>
              </a:rPr>
              <a:t>Hough transform detecting circles</a:t>
            </a:r>
            <a:endParaRPr lang="en-US" altLang="zh-CN" smtClean="0">
              <a:ea typeface="PMingLiU" pitchFamily="18" charset="-120"/>
            </a:endParaRPr>
          </a:p>
        </p:txBody>
      </p:sp>
      <p:sp>
        <p:nvSpPr>
          <p:cNvPr id="3" name="灯片编号占位符 2"/>
          <p:cNvSpPr>
            <a:spLocks noGrp="1"/>
          </p:cNvSpPr>
          <p:nvPr>
            <p:ph type="sldNum" sz="quarter" idx="12"/>
          </p:nvPr>
        </p:nvSpPr>
        <p:spPr/>
        <p:txBody>
          <a:bodyPr/>
          <a:lstStyle/>
          <a:p>
            <a:fld id="{48F63A3B-78C7-47BE-AE5E-E10140E04643}" type="slidenum">
              <a:rPr lang="en-US" smtClean="0"/>
              <a:t>68</a:t>
            </a:fld>
            <a:endParaRPr lang="en-US" dirty="0"/>
          </a:p>
        </p:txBody>
      </p:sp>
      <p:grpSp>
        <p:nvGrpSpPr>
          <p:cNvPr id="101378" name="组合 16"/>
          <p:cNvGrpSpPr/>
          <p:nvPr/>
        </p:nvGrpSpPr>
        <p:grpSpPr bwMode="auto">
          <a:xfrm>
            <a:off x="1710055" y="1814195"/>
            <a:ext cx="3556000" cy="3118485"/>
            <a:chOff x="4953000" y="1447800"/>
            <a:chExt cx="2667000" cy="3276600"/>
          </a:xfrm>
        </p:grpSpPr>
        <p:sp>
          <p:nvSpPr>
            <p:cNvPr id="101379" name="Oval 4"/>
            <p:cNvSpPr>
              <a:spLocks noChangeArrowheads="1"/>
            </p:cNvSpPr>
            <p:nvPr/>
          </p:nvSpPr>
          <p:spPr bwMode="auto">
            <a:xfrm>
              <a:off x="5181600" y="1828800"/>
              <a:ext cx="2057400" cy="27432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01380" name="Line 8"/>
            <p:cNvSpPr>
              <a:spLocks noChangeShapeType="1"/>
            </p:cNvSpPr>
            <p:nvPr/>
          </p:nvSpPr>
          <p:spPr bwMode="auto">
            <a:xfrm>
              <a:off x="4953000" y="3200400"/>
              <a:ext cx="2667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381" name="Line 9"/>
            <p:cNvSpPr>
              <a:spLocks noChangeShapeType="1"/>
            </p:cNvSpPr>
            <p:nvPr/>
          </p:nvSpPr>
          <p:spPr bwMode="auto">
            <a:xfrm flipV="1">
              <a:off x="6172200" y="1447800"/>
              <a:ext cx="0" cy="3276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382" name="Text Box 10"/>
            <p:cNvSpPr txBox="1">
              <a:spLocks noChangeArrowheads="1"/>
            </p:cNvSpPr>
            <p:nvPr/>
          </p:nvSpPr>
          <p:spPr bwMode="auto">
            <a:xfrm>
              <a:off x="7223125" y="2855913"/>
              <a:ext cx="234680" cy="38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ea typeface="宋体" panose="02010600030101010101" pitchFamily="2" charset="-122"/>
                </a:rPr>
                <a:t>a</a:t>
              </a:r>
            </a:p>
          </p:txBody>
        </p:sp>
        <p:sp>
          <p:nvSpPr>
            <p:cNvPr id="101383" name="Text Box 11"/>
            <p:cNvSpPr txBox="1">
              <a:spLocks noChangeArrowheads="1"/>
            </p:cNvSpPr>
            <p:nvPr/>
          </p:nvSpPr>
          <p:spPr bwMode="auto">
            <a:xfrm>
              <a:off x="6156325" y="1484313"/>
              <a:ext cx="234680" cy="38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ea typeface="宋体" panose="02010600030101010101" pitchFamily="2" charset="-122"/>
                </a:rPr>
                <a:t>b</a:t>
              </a:r>
            </a:p>
          </p:txBody>
        </p:sp>
        <p:sp>
          <p:nvSpPr>
            <p:cNvPr id="101384" name="Text Box 12"/>
            <p:cNvSpPr txBox="1">
              <a:spLocks noChangeArrowheads="1"/>
            </p:cNvSpPr>
            <p:nvPr/>
          </p:nvSpPr>
          <p:spPr bwMode="auto">
            <a:xfrm>
              <a:off x="6172200" y="3200400"/>
              <a:ext cx="609782" cy="38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i="1" dirty="0" err="1" smtClean="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err="1" smtClean="0">
                  <a:latin typeface="Times New Roman" panose="02020603050405020304" pitchFamily="18" charset="0"/>
                  <a:ea typeface="宋体" panose="02010600030101010101" pitchFamily="2" charset="-122"/>
                  <a:cs typeface="Times New Roman" panose="02020603050405020304" pitchFamily="18" charset="0"/>
                </a:rPr>
                <a:t>o</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grpSp>
      <p:sp>
        <p:nvSpPr>
          <p:cNvPr id="101385" name="Text Box 14"/>
          <p:cNvSpPr txBox="1">
            <a:spLocks noChangeArrowheads="1"/>
          </p:cNvSpPr>
          <p:nvPr/>
        </p:nvSpPr>
        <p:spPr bwMode="auto">
          <a:xfrm>
            <a:off x="1400847" y="5349694"/>
            <a:ext cx="3818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Min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smtClean="0">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smtClean="0">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aseline="30000" dirty="0" smtClean="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aseline="30000" dirty="0" smtClean="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smtClean="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err="1" smtClean="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25000" dirty="0" err="1">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aseline="30000" dirty="0" smtClean="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smtClean="0">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aseline="30000" dirty="0" smtClean="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1386" name="pupil.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89564" y="1841501"/>
            <a:ext cx="5011737"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138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1386"/>
                                        </p:tgtEl>
                                      </p:cBhvr>
                                    </p:cmd>
                                  </p:childTnLst>
                                </p:cTn>
                              </p:par>
                            </p:childTnLst>
                          </p:cTn>
                        </p:par>
                      </p:childTnLst>
                    </p:cTn>
                  </p:par>
                </p:childTnLst>
              </p:cTn>
              <p:nextCondLst>
                <p:cond evt="onClick" delay="0">
                  <p:tgtEl>
                    <p:spTgt spid="101386"/>
                  </p:tgtEl>
                </p:cond>
              </p:nextCondLst>
            </p:seq>
            <p:video>
              <p:cMediaNode vol="80000">
                <p:cTn id="7" fill="hold" display="0">
                  <p:stCondLst>
                    <p:cond delay="indefinite"/>
                  </p:stCondLst>
                </p:cTn>
                <p:tgtEl>
                  <p:spTgt spid="101386"/>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r>
              <a:rPr lang="en-GB" altLang="zh-CN" dirty="0" smtClean="0">
                <a:ea typeface="宋体" panose="02010600030101010101" pitchFamily="2" charset="-122"/>
              </a:rPr>
              <a:t>Hough Transform</a:t>
            </a:r>
          </a:p>
        </p:txBody>
      </p:sp>
      <p:sp>
        <p:nvSpPr>
          <p:cNvPr id="102402" name="Rectangle 3"/>
          <p:cNvSpPr>
            <a:spLocks noGrp="1" noChangeArrowheads="1"/>
          </p:cNvSpPr>
          <p:nvPr>
            <p:ph idx="1"/>
          </p:nvPr>
        </p:nvSpPr>
        <p:spPr/>
        <p:txBody>
          <a:bodyPr>
            <a:normAutofit/>
          </a:bodyPr>
          <a:lstStyle/>
          <a:p>
            <a:pPr marL="381000" indent="-381000" algn="just" eaLnBrk="1" hangingPunct="1">
              <a:lnSpc>
                <a:spcPct val="120000"/>
              </a:lnSpc>
              <a:spcBef>
                <a:spcPct val="30000"/>
              </a:spcBef>
              <a:buFontTx/>
              <a:buAutoNum type="arabicParenR"/>
            </a:pPr>
            <a:r>
              <a:rPr lang="en-US" altLang="zh-CN" dirty="0">
                <a:ea typeface="宋体" panose="02010600030101010101" pitchFamily="2" charset="-122"/>
              </a:rPr>
              <a:t>The original Hough transform was designed to detect straight lines and curves. </a:t>
            </a:r>
          </a:p>
          <a:p>
            <a:pPr marL="381000" indent="-381000" algn="just" eaLnBrk="1" hangingPunct="1">
              <a:lnSpc>
                <a:spcPct val="120000"/>
              </a:lnSpc>
              <a:spcBef>
                <a:spcPct val="30000"/>
              </a:spcBef>
              <a:buFontTx/>
              <a:buAutoNum type="arabicParenR"/>
            </a:pPr>
            <a:r>
              <a:rPr lang="en-US" altLang="zh-CN" dirty="0">
                <a:ea typeface="宋体" panose="02010600030101010101" pitchFamily="2" charset="-122"/>
              </a:rPr>
              <a:t>This method can be used if analytic equations of object borderlines are known. </a:t>
            </a:r>
          </a:p>
          <a:p>
            <a:pPr marL="381000" indent="-381000" algn="just" eaLnBrk="1" hangingPunct="1">
              <a:lnSpc>
                <a:spcPct val="120000"/>
              </a:lnSpc>
              <a:spcBef>
                <a:spcPct val="30000"/>
              </a:spcBef>
              <a:buFontTx/>
              <a:buAutoNum type="arabicParenR"/>
            </a:pPr>
            <a:r>
              <a:rPr lang="en-GB" altLang="zh-CN" dirty="0">
                <a:ea typeface="宋体" panose="02010600030101010101" pitchFamily="2" charset="-122"/>
              </a:rPr>
              <a:t>Since each point is handled independently, parallel implementations are possible.</a:t>
            </a:r>
          </a:p>
          <a:p>
            <a:pPr marL="381000" indent="-381000" algn="just" eaLnBrk="1" hangingPunct="1">
              <a:lnSpc>
                <a:spcPct val="120000"/>
              </a:lnSpc>
              <a:spcBef>
                <a:spcPct val="30000"/>
              </a:spcBef>
              <a:buFontTx/>
              <a:buAutoNum type="arabicParenR"/>
            </a:pPr>
            <a:r>
              <a:rPr lang="en-GB" altLang="zh-CN" dirty="0">
                <a:ea typeface="宋体" panose="02010600030101010101" pitchFamily="2" charset="-122"/>
              </a:rPr>
              <a:t>It becomes difficult when the dimension of the parameter space is large.</a:t>
            </a:r>
          </a:p>
          <a:p>
            <a:pPr marL="381000" indent="-381000" algn="just" eaLnBrk="1" hangingPunct="1">
              <a:lnSpc>
                <a:spcPct val="120000"/>
              </a:lnSpc>
              <a:spcBef>
                <a:spcPct val="30000"/>
              </a:spcBef>
              <a:buFontTx/>
              <a:buAutoNum type="arabicParenR"/>
            </a:pPr>
            <a:r>
              <a:rPr lang="en-GB" altLang="zh-CN" dirty="0">
                <a:ea typeface="宋体" panose="02010600030101010101" pitchFamily="2" charset="-122"/>
              </a:rPr>
              <a:t>Now hardware of Hough transform for line detection is available.</a:t>
            </a:r>
          </a:p>
        </p:txBody>
      </p:sp>
      <p:sp>
        <p:nvSpPr>
          <p:cNvPr id="2" name="灯片编号占位符 1"/>
          <p:cNvSpPr>
            <a:spLocks noGrp="1"/>
          </p:cNvSpPr>
          <p:nvPr>
            <p:ph type="sldNum" sz="quarter" idx="12"/>
          </p:nvPr>
        </p:nvSpPr>
        <p:spPr/>
        <p:txBody>
          <a:bodyPr/>
          <a:lstStyle/>
          <a:p>
            <a:fld id="{48F63A3B-78C7-47BE-AE5E-E10140E04643}" type="slidenum">
              <a:rPr lang="en-US" smtClean="0"/>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Segmentation</a:t>
            </a:r>
            <a:endParaRPr lang="en-US" altLang="zh-CN" smtClean="0">
              <a:ea typeface="宋体" panose="02010600030101010101" pitchFamily="2"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t>7</a:t>
            </a:fld>
            <a:endParaRPr lang="en-US" dirty="0"/>
          </a:p>
        </p:txBody>
      </p:sp>
      <p:sp>
        <p:nvSpPr>
          <p:cNvPr id="15362" name="Text Box 12"/>
          <p:cNvSpPr txBox="1">
            <a:spLocks noChangeArrowheads="1"/>
          </p:cNvSpPr>
          <p:nvPr/>
        </p:nvSpPr>
        <p:spPr bwMode="auto">
          <a:xfrm>
            <a:off x="509155" y="1166814"/>
            <a:ext cx="706581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262255" indent="-26225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a:lnSpc>
                <a:spcPct val="150000"/>
              </a:lnSpc>
            </a:pPr>
            <a:r>
              <a:rPr lang="en-US" altLang="zh-CN" sz="2400" dirty="0">
                <a:ea typeface="宋体" panose="02010600030101010101" pitchFamily="2" charset="-122"/>
              </a:rPr>
              <a:t>Image segmentation is one of the most difficult tasks in image processing.</a:t>
            </a:r>
          </a:p>
          <a:p>
            <a:pPr algn="just">
              <a:lnSpc>
                <a:spcPct val="150000"/>
              </a:lnSpc>
              <a:buClr>
                <a:schemeClr val="accent2"/>
              </a:buClr>
              <a:buFont typeface="Wingdings" panose="05000000000000000000" pitchFamily="2" charset="2"/>
              <a:buChar char="v"/>
            </a:pPr>
            <a:r>
              <a:rPr lang="en-US" altLang="zh-CN" sz="2400" dirty="0">
                <a:solidFill>
                  <a:srgbClr val="FF0000"/>
                </a:solidFill>
                <a:ea typeface="宋体" panose="02010600030101010101" pitchFamily="2" charset="-122"/>
              </a:rPr>
              <a:t>Environment controllable</a:t>
            </a:r>
            <a:r>
              <a:rPr lang="en-US" altLang="zh-CN" sz="2400" dirty="0">
                <a:ea typeface="宋体" panose="02010600030101010101" pitchFamily="2" charset="-122"/>
              </a:rPr>
              <a:t>: such as the industrial inspection applications.</a:t>
            </a:r>
          </a:p>
          <a:p>
            <a:pPr algn="just">
              <a:lnSpc>
                <a:spcPct val="150000"/>
              </a:lnSpc>
              <a:buClr>
                <a:schemeClr val="accent2"/>
              </a:buClr>
              <a:buFont typeface="Wingdings" panose="05000000000000000000" pitchFamily="2" charset="2"/>
              <a:buChar char="v"/>
            </a:pPr>
            <a:r>
              <a:rPr lang="en-US" altLang="zh-CN" sz="2400" dirty="0">
                <a:ea typeface="宋体" panose="02010600030101010101" pitchFamily="2" charset="-122"/>
              </a:rPr>
              <a:t>Sensor controllable: such as autonomous target acquisition, or near infrared imaging. </a:t>
            </a:r>
          </a:p>
          <a:p>
            <a:pPr algn="just">
              <a:lnSpc>
                <a:spcPct val="150000"/>
              </a:lnSpc>
              <a:buClr>
                <a:schemeClr val="accent2"/>
              </a:buClr>
              <a:buFont typeface="Wingdings" panose="05000000000000000000" pitchFamily="2" charset="2"/>
              <a:buChar char="v"/>
            </a:pPr>
            <a:r>
              <a:rPr lang="en-US" altLang="zh-CN" sz="2400" dirty="0">
                <a:ea typeface="宋体" panose="02010600030101010101" pitchFamily="2" charset="-122"/>
              </a:rPr>
              <a:t>Algorithm controllable. </a:t>
            </a:r>
          </a:p>
        </p:txBody>
      </p:sp>
      <p:pic>
        <p:nvPicPr>
          <p:cNvPr id="15363" name="Picture 13"/>
          <p:cNvPicPr>
            <a:picLocks noChangeAspect="1" noChangeArrowheads="1"/>
          </p:cNvPicPr>
          <p:nvPr/>
        </p:nvPicPr>
        <p:blipFill>
          <a:blip r:embed="rId3">
            <a:extLst>
              <a:ext uri="{28A0092B-C50C-407E-A947-70E740481C1C}">
                <a14:useLocalDpi xmlns:a14="http://schemas.microsoft.com/office/drawing/2010/main" val="0"/>
              </a:ext>
            </a:extLst>
          </a:blip>
          <a:srcRect t="66454" r="59666"/>
          <a:stretch>
            <a:fillRect/>
          </a:stretch>
        </p:blipFill>
        <p:spPr bwMode="auto">
          <a:xfrm>
            <a:off x="9758075" y="1177926"/>
            <a:ext cx="1782762"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4"/>
          <p:cNvPicPr>
            <a:picLocks noChangeAspect="1" noChangeArrowheads="1"/>
          </p:cNvPicPr>
          <p:nvPr/>
        </p:nvPicPr>
        <p:blipFill>
          <a:blip r:embed="rId3">
            <a:extLst>
              <a:ext uri="{28A0092B-C50C-407E-A947-70E740481C1C}">
                <a14:useLocalDpi xmlns:a14="http://schemas.microsoft.com/office/drawing/2010/main" val="0"/>
              </a:ext>
            </a:extLst>
          </a:blip>
          <a:srcRect l="20078" r="39122" b="66971"/>
          <a:stretch>
            <a:fillRect/>
          </a:stretch>
        </p:blipFill>
        <p:spPr bwMode="auto">
          <a:xfrm>
            <a:off x="7886412" y="1166814"/>
            <a:ext cx="1803400"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5" descr="1_L_01_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701" y="2608265"/>
            <a:ext cx="251777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6" descr="1_L_01_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4463" y="4716465"/>
            <a:ext cx="252412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Summary</a:t>
            </a:r>
          </a:p>
        </p:txBody>
      </p:sp>
      <p:sp>
        <p:nvSpPr>
          <p:cNvPr id="103426" name="Rectangle 3"/>
          <p:cNvSpPr>
            <a:spLocks noGrp="1" noChangeArrowheads="1"/>
          </p:cNvSpPr>
          <p:nvPr>
            <p:ph idx="1"/>
          </p:nvPr>
        </p:nvSpPr>
        <p:spPr/>
        <p:txBody>
          <a:bodyPr/>
          <a:lstStyle/>
          <a:p>
            <a:pPr marL="0" lvl="1" indent="0" eaLnBrk="1" hangingPunct="1">
              <a:lnSpc>
                <a:spcPct val="120000"/>
              </a:lnSpc>
              <a:spcBef>
                <a:spcPts val="1200"/>
              </a:spcBef>
              <a:buFontTx/>
              <a:buNone/>
            </a:pPr>
            <a:r>
              <a:rPr lang="en-IE" altLang="zh-CN" dirty="0" smtClean="0">
                <a:ea typeface="宋体" panose="02010600030101010101" pitchFamily="2" charset="-122"/>
              </a:rPr>
              <a:t>Next lecture we will look at:</a:t>
            </a:r>
          </a:p>
          <a:p>
            <a:pPr marL="0" lvl="1" indent="0" eaLnBrk="1" hangingPunct="1">
              <a:lnSpc>
                <a:spcPct val="120000"/>
              </a:lnSpc>
              <a:spcBef>
                <a:spcPts val="1200"/>
              </a:spcBef>
            </a:pPr>
            <a:r>
              <a:rPr lang="en-IE" altLang="zh-CN" dirty="0" err="1" smtClean="0">
                <a:ea typeface="宋体" panose="02010600030101010101" pitchFamily="2" charset="-122"/>
              </a:rPr>
              <a:t>Thresholding</a:t>
            </a:r>
            <a:endParaRPr lang="en-IE" altLang="zh-CN" dirty="0" smtClean="0">
              <a:ea typeface="宋体" panose="02010600030101010101" pitchFamily="2" charset="-122"/>
            </a:endParaRPr>
          </a:p>
          <a:p>
            <a:pPr marL="0" lvl="1" indent="0" eaLnBrk="1" hangingPunct="1">
              <a:lnSpc>
                <a:spcPct val="120000"/>
              </a:lnSpc>
              <a:spcBef>
                <a:spcPts val="1200"/>
              </a:spcBef>
            </a:pPr>
            <a:r>
              <a:rPr lang="en-IE" altLang="zh-CN" dirty="0" smtClean="0">
                <a:ea typeface="宋体" panose="02010600030101010101" pitchFamily="2" charset="-122"/>
              </a:rPr>
              <a:t>Region based segmentation</a:t>
            </a:r>
          </a:p>
          <a:p>
            <a:pPr marL="0" lvl="1" indent="0" eaLnBrk="1" hangingPunct="1">
              <a:lnSpc>
                <a:spcPct val="120000"/>
              </a:lnSpc>
              <a:spcBef>
                <a:spcPts val="1200"/>
              </a:spcBef>
            </a:pPr>
            <a:r>
              <a:rPr lang="en-US" altLang="zh-CN" dirty="0" smtClean="0">
                <a:ea typeface="宋体" panose="02010600030101010101" pitchFamily="2" charset="-122"/>
              </a:rPr>
              <a:t>Morphological watersheds approach</a:t>
            </a:r>
          </a:p>
          <a:p>
            <a:pPr marL="0" indent="0" eaLnBrk="1" hangingPunct="1"/>
            <a:endParaRPr lang="zh-CN" altLang="en-US" dirty="0" smtClean="0">
              <a:ea typeface="宋体" panose="02010600030101010101" pitchFamily="2"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t>70</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Segmentation</a:t>
            </a:r>
            <a:endParaRPr lang="zh-CN" altLang="en-US" dirty="0"/>
          </a:p>
        </p:txBody>
      </p:sp>
      <p:sp>
        <p:nvSpPr>
          <p:cNvPr id="3" name="内容占位符 2"/>
          <p:cNvSpPr>
            <a:spLocks noGrp="1"/>
          </p:cNvSpPr>
          <p:nvPr>
            <p:ph idx="1"/>
          </p:nvPr>
        </p:nvSpPr>
        <p:spPr/>
        <p:txBody>
          <a:bodyPr/>
          <a:lstStyle/>
          <a:p>
            <a:pPr lvl="0" algn="just" fontAlgn="base">
              <a:lnSpc>
                <a:spcPct val="120000"/>
              </a:lnSpc>
              <a:spcBef>
                <a:spcPct val="20000"/>
              </a:spcBef>
              <a:spcAft>
                <a:spcPct val="0"/>
              </a:spcAft>
              <a:buClrTx/>
            </a:pPr>
            <a:r>
              <a:rPr lang="en-IE" altLang="zh-CN" sz="2800" dirty="0">
                <a:solidFill>
                  <a:prstClr val="black"/>
                </a:solidFill>
                <a:latin typeface="Arial" panose="020B0604020202020204" pitchFamily="34" charset="0"/>
                <a:ea typeface="宋体" panose="02010600030101010101" pitchFamily="2" charset="-122"/>
                <a:cs typeface="+mn-cs"/>
              </a:rPr>
              <a:t>Segmentation algorithms generally are based on of 2 basis properties of intensity values:</a:t>
            </a:r>
          </a:p>
          <a:p>
            <a:pPr marL="457200" lvl="1" indent="0" algn="just" fontAlgn="base">
              <a:lnSpc>
                <a:spcPct val="120000"/>
              </a:lnSpc>
              <a:spcBef>
                <a:spcPct val="20000"/>
              </a:spcBef>
              <a:spcAft>
                <a:spcPct val="0"/>
              </a:spcAft>
              <a:buClrTx/>
              <a:buFontTx/>
              <a:buChar char="–"/>
            </a:pPr>
            <a:r>
              <a:rPr lang="en-IE" altLang="zh-CN" b="1" dirty="0">
                <a:solidFill>
                  <a:srgbClr val="FF0000"/>
                </a:solidFill>
                <a:latin typeface="Arial" panose="020B0604020202020204" pitchFamily="34" charset="0"/>
                <a:ea typeface="宋体" panose="02010600030101010101" pitchFamily="2" charset="-122"/>
                <a:cs typeface="+mn-cs"/>
              </a:rPr>
              <a:t>Discontinuity</a:t>
            </a:r>
            <a:r>
              <a:rPr lang="en-IE" altLang="zh-CN" b="1" dirty="0">
                <a:solidFill>
                  <a:prstClr val="black"/>
                </a:solidFill>
                <a:latin typeface="Arial" panose="020B0604020202020204" pitchFamily="34" charset="0"/>
                <a:ea typeface="宋体" panose="02010600030101010101" pitchFamily="2" charset="-122"/>
                <a:cs typeface="+mn-cs"/>
              </a:rPr>
              <a:t>:</a:t>
            </a:r>
            <a:r>
              <a:rPr lang="en-IE" altLang="zh-CN" dirty="0">
                <a:solidFill>
                  <a:prstClr val="black"/>
                </a:solidFill>
                <a:latin typeface="Arial" panose="020B0604020202020204" pitchFamily="34" charset="0"/>
                <a:ea typeface="宋体" panose="02010600030101010101" pitchFamily="2" charset="-122"/>
                <a:cs typeface="+mn-cs"/>
              </a:rPr>
              <a:t> to partition an image based on </a:t>
            </a:r>
            <a:r>
              <a:rPr lang="en-US" altLang="zh-CN" dirty="0">
                <a:solidFill>
                  <a:prstClr val="black"/>
                </a:solidFill>
                <a:latin typeface="Arial" panose="020B0604020202020204" pitchFamily="34" charset="0"/>
                <a:ea typeface="宋体" panose="02010600030101010101" pitchFamily="2" charset="-122"/>
                <a:cs typeface="+mn-cs"/>
              </a:rPr>
              <a:t>violent</a:t>
            </a:r>
            <a:r>
              <a:rPr lang="en-IE" altLang="zh-CN" dirty="0">
                <a:solidFill>
                  <a:prstClr val="black"/>
                </a:solidFill>
                <a:latin typeface="Arial" panose="020B0604020202020204" pitchFamily="34" charset="0"/>
                <a:ea typeface="宋体" panose="02010600030101010101" pitchFamily="2" charset="-122"/>
                <a:cs typeface="+mn-cs"/>
              </a:rPr>
              <a:t> changes in intensity (such as edges). </a:t>
            </a:r>
          </a:p>
          <a:p>
            <a:pPr marL="457200" lvl="1" indent="0" algn="just" fontAlgn="base">
              <a:lnSpc>
                <a:spcPct val="120000"/>
              </a:lnSpc>
              <a:spcBef>
                <a:spcPct val="20000"/>
              </a:spcBef>
              <a:spcAft>
                <a:spcPct val="0"/>
              </a:spcAft>
              <a:buClrTx/>
              <a:buFontTx/>
              <a:buChar char="–"/>
            </a:pPr>
            <a:r>
              <a:rPr lang="en-IE" altLang="zh-CN" b="1" dirty="0">
                <a:solidFill>
                  <a:srgbClr val="FF0000"/>
                </a:solidFill>
                <a:latin typeface="Arial" panose="020B0604020202020204" pitchFamily="34" charset="0"/>
                <a:ea typeface="宋体" panose="02010600030101010101" pitchFamily="2" charset="-122"/>
                <a:cs typeface="+mn-cs"/>
              </a:rPr>
              <a:t>Similarity</a:t>
            </a:r>
            <a:r>
              <a:rPr lang="en-IE" altLang="zh-CN" b="1" dirty="0">
                <a:solidFill>
                  <a:prstClr val="black"/>
                </a:solidFill>
                <a:latin typeface="Arial" panose="020B0604020202020204" pitchFamily="34" charset="0"/>
                <a:ea typeface="宋体" panose="02010600030101010101" pitchFamily="2" charset="-122"/>
                <a:cs typeface="+mn-cs"/>
              </a:rPr>
              <a:t>:</a:t>
            </a:r>
            <a:r>
              <a:rPr lang="en-IE" altLang="zh-CN" dirty="0">
                <a:solidFill>
                  <a:prstClr val="black"/>
                </a:solidFill>
                <a:latin typeface="Arial" panose="020B0604020202020204" pitchFamily="34" charset="0"/>
                <a:ea typeface="宋体" panose="02010600030101010101" pitchFamily="2" charset="-122"/>
                <a:cs typeface="+mn-cs"/>
              </a:rPr>
              <a:t> to partition an image into regions that are similar according to a set of predefined </a:t>
            </a:r>
            <a:r>
              <a:rPr lang="en-IE" altLang="zh-CN" dirty="0" smtClean="0">
                <a:solidFill>
                  <a:prstClr val="black"/>
                </a:solidFill>
                <a:latin typeface="Arial" panose="020B0604020202020204" pitchFamily="34" charset="0"/>
                <a:ea typeface="宋体" panose="02010600030101010101" pitchFamily="2" charset="-122"/>
                <a:cs typeface="+mn-cs"/>
              </a:rPr>
              <a:t>criteria.</a:t>
            </a:r>
          </a:p>
          <a:p>
            <a:pPr marL="457200" lvl="1" indent="0" algn="just" fontAlgn="base">
              <a:lnSpc>
                <a:spcPct val="100000"/>
              </a:lnSpc>
              <a:spcBef>
                <a:spcPct val="20000"/>
              </a:spcBef>
              <a:spcAft>
                <a:spcPct val="0"/>
              </a:spcAft>
              <a:buClrTx/>
              <a:buFontTx/>
              <a:buChar char="–"/>
            </a:pPr>
            <a:endParaRPr lang="en-IE" altLang="zh-CN" dirty="0" smtClean="0">
              <a:solidFill>
                <a:prstClr val="black"/>
              </a:solidFill>
              <a:latin typeface="Arial" panose="020B0604020202020204" pitchFamily="34" charset="0"/>
              <a:ea typeface="宋体" panose="02010600030101010101" pitchFamily="2" charset="-122"/>
              <a:cs typeface="+mn-cs"/>
            </a:endParaRPr>
          </a:p>
          <a:p>
            <a:pPr algn="just" fontAlgn="base">
              <a:lnSpc>
                <a:spcPct val="100000"/>
              </a:lnSpc>
              <a:spcBef>
                <a:spcPct val="20000"/>
              </a:spcBef>
              <a:spcAft>
                <a:spcPct val="0"/>
              </a:spcAft>
              <a:buClrTx/>
            </a:pPr>
            <a:r>
              <a:rPr lang="en-US" altLang="zh-CN" sz="2800" dirty="0">
                <a:solidFill>
                  <a:prstClr val="black"/>
                </a:solidFill>
                <a:latin typeface="Arial" panose="020B0604020202020204" pitchFamily="34" charset="0"/>
                <a:ea typeface="宋体" panose="02010600030101010101" pitchFamily="2" charset="-122"/>
                <a:cs typeface="+mn-cs"/>
              </a:rPr>
              <a:t>Today, we will look at segmentation based on Discontinuity.</a:t>
            </a:r>
          </a:p>
          <a:p>
            <a:endParaRPr lang="zh-CN" altLang="en-US" sz="2000" dirty="0"/>
          </a:p>
        </p:txBody>
      </p:sp>
      <p:sp>
        <p:nvSpPr>
          <p:cNvPr id="4" name="灯片编号占位符 3"/>
          <p:cNvSpPr>
            <a:spLocks noGrp="1"/>
          </p:cNvSpPr>
          <p:nvPr>
            <p:ph type="sldNum" sz="quarter" idx="12"/>
          </p:nvPr>
        </p:nvSpPr>
        <p:spPr/>
        <p:txBody>
          <a:bodyPr/>
          <a:lstStyle/>
          <a:p>
            <a:fld id="{48F63A3B-78C7-47BE-AE5E-E10140E04643}" type="slidenum">
              <a:rPr lang="en-US" smtClean="0"/>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IE" altLang="zh-CN" smtClean="0">
                <a:ea typeface="宋体" panose="02010600030101010101" pitchFamily="2" charset="-122"/>
              </a:rPr>
              <a:t>Detection Of Discontinuities</a:t>
            </a:r>
          </a:p>
        </p:txBody>
      </p:sp>
      <p:sp>
        <p:nvSpPr>
          <p:cNvPr id="18434" name="Rectangle 3"/>
          <p:cNvSpPr>
            <a:spLocks noGrp="1" noChangeArrowheads="1"/>
          </p:cNvSpPr>
          <p:nvPr>
            <p:ph idx="1"/>
          </p:nvPr>
        </p:nvSpPr>
        <p:spPr/>
        <p:txBody>
          <a:bodyPr/>
          <a:lstStyle/>
          <a:p>
            <a:pPr marL="0" indent="0" eaLnBrk="1" hangingPunct="1">
              <a:lnSpc>
                <a:spcPct val="100000"/>
              </a:lnSpc>
            </a:pPr>
            <a:r>
              <a:rPr lang="en-IE" altLang="zh-CN" dirty="0" smtClean="0">
                <a:ea typeface="宋体" panose="02010600030101010101" pitchFamily="2" charset="-122"/>
              </a:rPr>
              <a:t>There are three basic types of grey level discontinuities that we tend to look for in digital images:</a:t>
            </a:r>
          </a:p>
          <a:p>
            <a:pPr lvl="1" eaLnBrk="1" hangingPunct="1">
              <a:lnSpc>
                <a:spcPct val="100000"/>
              </a:lnSpc>
            </a:pPr>
            <a:r>
              <a:rPr lang="en-IE" altLang="zh-CN" dirty="0" smtClean="0">
                <a:ea typeface="宋体" panose="02010600030101010101" pitchFamily="2" charset="-122"/>
              </a:rPr>
              <a:t>Points</a:t>
            </a:r>
          </a:p>
          <a:p>
            <a:pPr lvl="1" eaLnBrk="1" hangingPunct="1">
              <a:lnSpc>
                <a:spcPct val="100000"/>
              </a:lnSpc>
            </a:pPr>
            <a:r>
              <a:rPr lang="en-IE" altLang="zh-CN" dirty="0" smtClean="0">
                <a:ea typeface="宋体" panose="02010600030101010101" pitchFamily="2" charset="-122"/>
              </a:rPr>
              <a:t>Lines</a:t>
            </a:r>
          </a:p>
          <a:p>
            <a:pPr lvl="1" eaLnBrk="1" hangingPunct="1">
              <a:lnSpc>
                <a:spcPct val="100000"/>
              </a:lnSpc>
            </a:pPr>
            <a:r>
              <a:rPr lang="en-IE" altLang="zh-CN" dirty="0" smtClean="0">
                <a:solidFill>
                  <a:srgbClr val="FF0000"/>
                </a:solidFill>
                <a:ea typeface="宋体" panose="02010600030101010101" pitchFamily="2" charset="-122"/>
              </a:rPr>
              <a:t>Edges</a:t>
            </a:r>
          </a:p>
          <a:p>
            <a:pPr marL="0" indent="0" eaLnBrk="1" hangingPunct="1">
              <a:lnSpc>
                <a:spcPct val="100000"/>
              </a:lnSpc>
            </a:pPr>
            <a:r>
              <a:rPr lang="en-IE" altLang="zh-CN" dirty="0" smtClean="0">
                <a:ea typeface="宋体" panose="02010600030101010101" pitchFamily="2" charset="-122"/>
              </a:rPr>
              <a:t>We typically find discontinuities using masks and correlation.</a:t>
            </a:r>
          </a:p>
        </p:txBody>
      </p:sp>
      <p:sp>
        <p:nvSpPr>
          <p:cNvPr id="2" name="灯片编号占位符 1"/>
          <p:cNvSpPr>
            <a:spLocks noGrp="1"/>
          </p:cNvSpPr>
          <p:nvPr>
            <p:ph type="sldNum" sz="quarter" idx="12"/>
          </p:nvPr>
        </p:nvSpPr>
        <p:spPr/>
        <p:txBody>
          <a:bodyPr/>
          <a:lstStyle/>
          <a:p>
            <a:fld id="{48F63A3B-78C7-47BE-AE5E-E10140E04643}" type="slidenum">
              <a:rPr lang="en-US" smtClean="0"/>
              <a:t>9</a:t>
            </a:fld>
            <a:endParaRPr lang="en-US" dirty="0"/>
          </a:p>
        </p:txBody>
      </p:sp>
      <p:pic>
        <p:nvPicPr>
          <p:cNvPr id="3" name="图片 2"/>
          <p:cNvPicPr>
            <a:picLocks noChangeAspect="1"/>
          </p:cNvPicPr>
          <p:nvPr/>
        </p:nvPicPr>
        <p:blipFill>
          <a:blip r:embed="rId3"/>
          <a:stretch>
            <a:fillRect/>
          </a:stretch>
        </p:blipFill>
        <p:spPr>
          <a:xfrm>
            <a:off x="2139000" y="4053218"/>
            <a:ext cx="8057603" cy="2303132"/>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b3d49832-25b5-41b7-86f9-f89324a30518"/>
  <p:tag name="COMMONDATA" val="eyJoZGlkIjoiOWI3MDU4NDA2Zjc2M2U3NWFlNDk0NWE0Y2M2NmI3MW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25,&quot;width&quot;:3982.49921259842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10;\end{document}&#10;"/>
  <p:tag name="EXTERNALNAME" val="Edittex"/>
  <p:tag name="BLEND" val="False"/>
  <p:tag name="TRANSPARENT" val="False"/>
  <p:tag name="BITMAPFORMAT" val="bmpmono"/>
  <p:tag name="DEBUGINTERACTIVE" val="True"/>
  <p:tag name="ORIGWIDTH" val="161.12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_\sigma(u,v) = \frac{1}{2 \pi \sigma^2} e^{-\frac{u^2+v^2}{2\sigma^2}}&#10;\]&#10;\end{document}&#10;"/>
  <p:tag name="EXTERNALNAME" val="Edittex"/>
  <p:tag name="BLEND" val="False"/>
  <p:tag name="TRANSPARENT" val="False"/>
  <p:tag name="BITMAPFORMAT" val="bmpmono"/>
  <p:tag name="DEBUGINTERACTIVE" val="True"/>
  <p:tag name="ORIGWIDTH" val="858.62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abla^2 h_\sigma (u,v)&#10;\]&#10;\end{document}&#10;"/>
  <p:tag name="EXTERNALNAME" val="Edittex"/>
  <p:tag name="BLEND" val="False"/>
  <p:tag name="TRANSPARENT" val="False"/>
  <p:tag name="BITMAPFORMAT" val="bmpmono"/>
  <p:tag name="DEBUGINTERACTIVE" val="True"/>
  <p:tag name="ORIGWIDTH" val="37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artial}{\partial x} h_\sigma(u,v)&#10;\]&#10;\end{document}&#10;"/>
  <p:tag name="EXTERNALNAME" val="Edittex"/>
  <p:tag name="BLEND" val="False"/>
  <p:tag name="TRANSPARENT" val="False"/>
  <p:tag name="KEEPFILES" val="False"/>
  <p:tag name="DEBUGPAUSE" val="False"/>
  <p:tag name="RESOLUTION" val="300"/>
  <p:tag name="BITMAPFORMAT" val="bmpmono"/>
  <p:tag name="DEBUGINTERACTIVE" val="True"/>
  <p:tag name="ORIGWIDTH" val="370.75"/>
  <p:tag name="PICTUREFILESIZE" val="9578"/>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87.4992125984252,&quot;width&quot;:7152.500787401575}"/>
</p:tagLst>
</file>

<file path=ppt/theme/theme1.xml><?xml version="1.0" encoding="utf-8"?>
<a:theme xmlns:a="http://schemas.openxmlformats.org/drawingml/2006/main" name="主题模板">
  <a:themeElements>
    <a:clrScheme name="自定义 5">
      <a:dk1>
        <a:sysClr val="windowText" lastClr="000000"/>
      </a:dk1>
      <a:lt1>
        <a:srgbClr val="FFFFFF"/>
      </a:lt1>
      <a:dk2>
        <a:srgbClr val="BDD7EE"/>
      </a:dk2>
      <a:lt2>
        <a:srgbClr val="E7E6E6"/>
      </a:lt2>
      <a:accent1>
        <a:srgbClr val="5B9BD5"/>
      </a:accent1>
      <a:accent2>
        <a:srgbClr val="2E75B5"/>
      </a:accent2>
      <a:accent3>
        <a:srgbClr val="2E75B5"/>
      </a:accent3>
      <a:accent4>
        <a:srgbClr val="2E75B5"/>
      </a:accent4>
      <a:accent5>
        <a:srgbClr val="4472C4"/>
      </a:accent5>
      <a:accent6>
        <a:srgbClr val="2E75B5"/>
      </a:accent6>
      <a:hlink>
        <a:srgbClr val="DEEBF6"/>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主题模板</Template>
  <TotalTime>3178</TotalTime>
  <Words>3375</Words>
  <Application>Microsoft Office PowerPoint</Application>
  <PresentationFormat>宽屏</PresentationFormat>
  <Paragraphs>530</Paragraphs>
  <Slides>70</Slides>
  <Notes>22</Notes>
  <HiddenSlides>0</HiddenSlides>
  <MMClips>1</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8</vt:i4>
      </vt:variant>
      <vt:variant>
        <vt:lpstr>幻灯片标题</vt:lpstr>
      </vt:variant>
      <vt:variant>
        <vt:i4>70</vt:i4>
      </vt:variant>
    </vt:vector>
  </HeadingPairs>
  <TitlesOfParts>
    <vt:vector size="96" baseType="lpstr">
      <vt:lpstr>MS PGothic</vt:lpstr>
      <vt:lpstr>MS PGothic</vt:lpstr>
      <vt:lpstr>PMingLiU</vt:lpstr>
      <vt:lpstr>等线</vt:lpstr>
      <vt:lpstr>黑体</vt:lpstr>
      <vt:lpstr>楷体_GB2312</vt:lpstr>
      <vt:lpstr>宋体</vt:lpstr>
      <vt:lpstr>微软雅黑</vt:lpstr>
      <vt:lpstr>Arial</vt:lpstr>
      <vt:lpstr>Book Antiqua</vt:lpstr>
      <vt:lpstr>Calibri</vt:lpstr>
      <vt:lpstr>Calibri Light</vt:lpstr>
      <vt:lpstr>Helvetica</vt:lpstr>
      <vt:lpstr>Symbol</vt:lpstr>
      <vt:lpstr>Times New Roman</vt:lpstr>
      <vt:lpstr>Trebuchet MS</vt:lpstr>
      <vt:lpstr>Wingdings</vt:lpstr>
      <vt:lpstr>主题模板</vt:lpstr>
      <vt:lpstr>CorelPhotoPaint.Image.11</vt:lpstr>
      <vt:lpstr>BMP 图像</vt:lpstr>
      <vt:lpstr>Microsoft 公式 3.0</vt:lpstr>
      <vt:lpstr>Microsoft Graph 图表</vt:lpstr>
      <vt:lpstr>MSPhotoEd.3</vt:lpstr>
      <vt:lpstr>公式</vt:lpstr>
      <vt:lpstr>MathType 6.0 Equation</vt:lpstr>
      <vt:lpstr>Equation.KSEE3</vt:lpstr>
      <vt:lpstr>Digital Image Processing Technologies &amp; Applications</vt:lpstr>
      <vt:lpstr>Contents</vt:lpstr>
      <vt:lpstr>Segmentation</vt:lpstr>
      <vt:lpstr>Segmentation</vt:lpstr>
      <vt:lpstr>Segmentation</vt:lpstr>
      <vt:lpstr>Segmentation</vt:lpstr>
      <vt:lpstr>Segmentation</vt:lpstr>
      <vt:lpstr>Segmentation</vt:lpstr>
      <vt:lpstr>Detection Of Discontinuities</vt:lpstr>
      <vt:lpstr>Edge Detection</vt:lpstr>
      <vt:lpstr>Edge Detection</vt:lpstr>
      <vt:lpstr>Edge Detection</vt:lpstr>
      <vt:lpstr>Spatial Differentiation</vt:lpstr>
      <vt:lpstr>Edges &amp; Derivatives</vt:lpstr>
      <vt:lpstr>Edges &amp; Derivatives</vt:lpstr>
      <vt:lpstr>Edge Detection</vt:lpstr>
      <vt:lpstr>Derivatives &amp; Noise</vt:lpstr>
      <vt:lpstr>Derivatives &amp; Noise</vt:lpstr>
      <vt:lpstr>Derivatives &amp; Noise</vt:lpstr>
      <vt:lpstr>Gradient Operator</vt:lpstr>
      <vt:lpstr>Gradient Direction</vt:lpstr>
      <vt:lpstr>Common Edge Detectors</vt:lpstr>
      <vt:lpstr>Edge Detection Example</vt:lpstr>
      <vt:lpstr>Edge Detection Example</vt:lpstr>
      <vt:lpstr>Edge Detection Example</vt:lpstr>
      <vt:lpstr>Laplacian</vt:lpstr>
      <vt:lpstr>Laplacian</vt:lpstr>
      <vt:lpstr>Laplacian of Gaussian</vt:lpstr>
      <vt:lpstr>Laplacian of Gaussian</vt:lpstr>
      <vt:lpstr>Laplacian of Gaussian (LoG)</vt:lpstr>
      <vt:lpstr>Laplacian Of Gaussian</vt:lpstr>
      <vt:lpstr>Laplacian Of Gaussian</vt:lpstr>
      <vt:lpstr>Operators in MATLAB</vt:lpstr>
      <vt:lpstr>Operators in MATLAB</vt:lpstr>
      <vt:lpstr>Optimal Edge Detection: Canny</vt:lpstr>
      <vt:lpstr>Optimal Edge Detection: Canny</vt:lpstr>
      <vt:lpstr>Optimal Edge Detection: Canny</vt:lpstr>
      <vt:lpstr>Optimal Edge Detection: Canny</vt:lpstr>
      <vt:lpstr>Optimal Edge Detection: Canny</vt:lpstr>
      <vt:lpstr>Optimal Edge Detection: Canny</vt:lpstr>
      <vt:lpstr>Optimal Edge Detection: Canny</vt:lpstr>
      <vt:lpstr>Optimal Edge Detection: Canny</vt:lpstr>
      <vt:lpstr>Edge Link and Boundary Detection</vt:lpstr>
      <vt:lpstr>Local Processing</vt:lpstr>
      <vt:lpstr>Local Processing</vt:lpstr>
      <vt:lpstr>Local Processing</vt:lpstr>
      <vt:lpstr>Global Processing</vt:lpstr>
      <vt:lpstr>Global Processing</vt:lpstr>
      <vt:lpstr>Hough Transform</vt:lpstr>
      <vt:lpstr>Hough Transform</vt:lpstr>
      <vt:lpstr>Hough Transform</vt:lpstr>
      <vt:lpstr>Hough Transform</vt:lpstr>
      <vt:lpstr>Hough Transform</vt:lpstr>
      <vt:lpstr>Hough Transform</vt:lpstr>
      <vt:lpstr>Hough Transform</vt:lpstr>
      <vt:lpstr>Hough Transform</vt:lpstr>
      <vt:lpstr>Hough Transform</vt:lpstr>
      <vt:lpstr>Hough Transform</vt:lpstr>
      <vt:lpstr>Hough Transform</vt:lpstr>
      <vt:lpstr>Hough Transform</vt:lpstr>
      <vt:lpstr>Hough Transform</vt:lpstr>
      <vt:lpstr>Hough Transform</vt:lpstr>
      <vt:lpstr>Hough Transform</vt:lpstr>
      <vt:lpstr>Hough transform detecting circles</vt:lpstr>
      <vt:lpstr>Hough transform detecting circles</vt:lpstr>
      <vt:lpstr>Hough transform detecting circles</vt:lpstr>
      <vt:lpstr>Hough transform detecting circles</vt:lpstr>
      <vt:lpstr>Hough transform detecting circles</vt:lpstr>
      <vt:lpstr>Hough Transform</vt:lpstr>
      <vt:lpstr>Summary</vt:lpstr>
    </vt:vector>
  </TitlesOfParts>
  <Company>Dublin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Lgm</dc:creator>
  <cp:lastModifiedBy>lenovo</cp:lastModifiedBy>
  <cp:revision>484</cp:revision>
  <dcterms:created xsi:type="dcterms:W3CDTF">2006-03-19T11:05:00Z</dcterms:created>
  <dcterms:modified xsi:type="dcterms:W3CDTF">2023-03-17T06:55:15Z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4CC9745DBF5840339B1155227A7AC89C</vt:lpwstr>
  </property>
</Properties>
</file>